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1"/>
  </p:sldMasterIdLst>
  <p:sldIdLst>
    <p:sldId id="260" r:id="rId2"/>
    <p:sldId id="310" r:id="rId3"/>
    <p:sldId id="311" r:id="rId4"/>
    <p:sldId id="300" r:id="rId5"/>
    <p:sldId id="313" r:id="rId6"/>
    <p:sldId id="317" r:id="rId7"/>
    <p:sldId id="318" r:id="rId8"/>
    <p:sldId id="319" r:id="rId9"/>
    <p:sldId id="322" r:id="rId10"/>
    <p:sldId id="321" r:id="rId11"/>
    <p:sldId id="323" r:id="rId12"/>
    <p:sldId id="308" r:id="rId13"/>
    <p:sldId id="314" r:id="rId14"/>
    <p:sldId id="297" r:id="rId15"/>
    <p:sldId id="312" r:id="rId16"/>
    <p:sldId id="299" r:id="rId17"/>
    <p:sldId id="270" r:id="rId18"/>
    <p:sldId id="263" r:id="rId19"/>
    <p:sldId id="316" r:id="rId20"/>
    <p:sldId id="315" r:id="rId21"/>
    <p:sldId id="296" r:id="rId22"/>
    <p:sldId id="278" r:id="rId23"/>
    <p:sldId id="277" r:id="rId24"/>
    <p:sldId id="261" r:id="rId25"/>
    <p:sldId id="262" r:id="rId26"/>
    <p:sldId id="266" r:id="rId27"/>
    <p:sldId id="264" r:id="rId28"/>
    <p:sldId id="269" r:id="rId29"/>
    <p:sldId id="289" r:id="rId30"/>
    <p:sldId id="290" r:id="rId31"/>
    <p:sldId id="291" r:id="rId32"/>
    <p:sldId id="302" r:id="rId33"/>
    <p:sldId id="303" r:id="rId34"/>
    <p:sldId id="304" r:id="rId35"/>
    <p:sldId id="305" r:id="rId36"/>
    <p:sldId id="295" r:id="rId37"/>
    <p:sldId id="275" r:id="rId38"/>
    <p:sldId id="283" r:id="rId39"/>
    <p:sldId id="324" r:id="rId40"/>
    <p:sldId id="288" r:id="rId41"/>
    <p:sldId id="325" r:id="rId42"/>
    <p:sldId id="287" r:id="rId43"/>
    <p:sldId id="294" r:id="rId44"/>
    <p:sldId id="292" r:id="rId45"/>
  </p:sldIdLst>
  <p:sldSz cx="9144000" cy="6858000" type="screen4x3"/>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2C9"/>
    <a:srgbClr val="FFD4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72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25" name="Group 24"/>
          <p:cNvGrpSpPr/>
          <p:nvPr/>
        </p:nvGrpSpPr>
        <p:grpSpPr>
          <a:xfrm>
            <a:off x="203200" y="0"/>
            <a:ext cx="3778250" cy="6858001"/>
            <a:chOff x="203200" y="0"/>
            <a:chExt cx="3778250" cy="6858001"/>
          </a:xfrm>
        </p:grpSpPr>
        <p:sp>
          <p:nvSpPr>
            <p:cNvPr id="14" name="Freeform 6"/>
            <p:cNvSpPr/>
            <p:nvPr/>
          </p:nvSpPr>
          <p:spPr bwMode="auto">
            <a:xfrm>
              <a:off x="641350" y="0"/>
              <a:ext cx="1365250" cy="3971925"/>
            </a:xfrm>
            <a:custGeom>
              <a:avLst/>
              <a:gdLst/>
              <a:ahLst/>
              <a:cxnLst/>
              <a:rect l="0" t="0" r="r" b="b"/>
              <a:pathLst>
                <a:path w="860" h="2502">
                  <a:moveTo>
                    <a:pt x="0" y="2445"/>
                  </a:moveTo>
                  <a:lnTo>
                    <a:pt x="228" y="2502"/>
                  </a:lnTo>
                  <a:lnTo>
                    <a:pt x="860" y="0"/>
                  </a:lnTo>
                  <a:lnTo>
                    <a:pt x="620" y="0"/>
                  </a:lnTo>
                  <a:lnTo>
                    <a:pt x="0" y="2445"/>
                  </a:lnTo>
                  <a:close/>
                </a:path>
              </a:pathLst>
            </a:custGeom>
            <a:solidFill>
              <a:schemeClr val="accent1"/>
            </a:solidFill>
            <a:ln>
              <a:noFill/>
            </a:ln>
          </p:spPr>
        </p:sp>
        <p:sp>
          <p:nvSpPr>
            <p:cNvPr id="15" name="Freeform 7"/>
            <p:cNvSpPr/>
            <p:nvPr/>
          </p:nvSpPr>
          <p:spPr bwMode="auto">
            <a:xfrm>
              <a:off x="203200" y="0"/>
              <a:ext cx="1336675" cy="3862388"/>
            </a:xfrm>
            <a:custGeom>
              <a:avLst/>
              <a:gdLst/>
              <a:ahLst/>
              <a:cxnLst/>
              <a:rect l="0" t="0" r="r" b="b"/>
              <a:pathLst>
                <a:path w="842" h="2433">
                  <a:moveTo>
                    <a:pt x="842" y="0"/>
                  </a:moveTo>
                  <a:lnTo>
                    <a:pt x="602" y="0"/>
                  </a:lnTo>
                  <a:lnTo>
                    <a:pt x="0" y="2376"/>
                  </a:lnTo>
                  <a:lnTo>
                    <a:pt x="228" y="2433"/>
                  </a:lnTo>
                  <a:lnTo>
                    <a:pt x="842" y="0"/>
                  </a:lnTo>
                  <a:close/>
                </a:path>
              </a:pathLst>
            </a:custGeom>
            <a:solidFill>
              <a:schemeClr val="tx1">
                <a:lumMod val="65000"/>
                <a:lumOff val="35000"/>
              </a:schemeClr>
            </a:solidFill>
            <a:ln>
              <a:noFill/>
            </a:ln>
          </p:spPr>
        </p:sp>
        <p:sp>
          <p:nvSpPr>
            <p:cNvPr id="16" name="Freeform 8"/>
            <p:cNvSpPr/>
            <p:nvPr/>
          </p:nvSpPr>
          <p:spPr bwMode="auto">
            <a:xfrm>
              <a:off x="207963" y="3776663"/>
              <a:ext cx="1936750" cy="3081338"/>
            </a:xfrm>
            <a:custGeom>
              <a:avLst/>
              <a:gdLst/>
              <a:ahLst/>
              <a:cxnLst/>
              <a:rect l="0" t="0" r="r" b="b"/>
              <a:pathLst>
                <a:path w="1220" h="1941">
                  <a:moveTo>
                    <a:pt x="0" y="0"/>
                  </a:moveTo>
                  <a:lnTo>
                    <a:pt x="1166" y="1941"/>
                  </a:lnTo>
                  <a:lnTo>
                    <a:pt x="1220" y="1941"/>
                  </a:lnTo>
                  <a:lnTo>
                    <a:pt x="0" y="0"/>
                  </a:lnTo>
                  <a:close/>
                </a:path>
              </a:pathLst>
            </a:custGeom>
            <a:solidFill>
              <a:schemeClr val="tx1">
                <a:lumMod val="85000"/>
                <a:lumOff val="15000"/>
              </a:schemeClr>
            </a:solidFill>
            <a:ln>
              <a:noFill/>
            </a:ln>
          </p:spPr>
        </p:sp>
        <p:sp>
          <p:nvSpPr>
            <p:cNvPr id="20" name="Freeform 9"/>
            <p:cNvSpPr/>
            <p:nvPr/>
          </p:nvSpPr>
          <p:spPr bwMode="auto">
            <a:xfrm>
              <a:off x="646113" y="3886200"/>
              <a:ext cx="2373313" cy="2971800"/>
            </a:xfrm>
            <a:custGeom>
              <a:avLst/>
              <a:gdLst/>
              <a:ahLst/>
              <a:cxnLst/>
              <a:rect l="0" t="0" r="r" b="b"/>
              <a:pathLst>
                <a:path w="1495" h="1872">
                  <a:moveTo>
                    <a:pt x="1495" y="1872"/>
                  </a:moveTo>
                  <a:lnTo>
                    <a:pt x="0" y="0"/>
                  </a:lnTo>
                  <a:lnTo>
                    <a:pt x="1442" y="1872"/>
                  </a:lnTo>
                  <a:lnTo>
                    <a:pt x="1495" y="1872"/>
                  </a:lnTo>
                  <a:close/>
                </a:path>
              </a:pathLst>
            </a:custGeom>
            <a:solidFill>
              <a:schemeClr val="accent1">
                <a:lumMod val="50000"/>
              </a:schemeClr>
            </a:solidFill>
            <a:ln>
              <a:noFill/>
            </a:ln>
          </p:spPr>
        </p:sp>
        <p:sp>
          <p:nvSpPr>
            <p:cNvPr id="21" name="Freeform 10"/>
            <p:cNvSpPr/>
            <p:nvPr/>
          </p:nvSpPr>
          <p:spPr bwMode="auto">
            <a:xfrm>
              <a:off x="641350" y="3881438"/>
              <a:ext cx="3340100" cy="2976563"/>
            </a:xfrm>
            <a:custGeom>
              <a:avLst/>
              <a:gdLst/>
              <a:ahLst/>
              <a:cxnLst/>
              <a:rect l="0" t="0" r="r" b="b"/>
              <a:pathLst>
                <a:path w="2104" h="1875">
                  <a:moveTo>
                    <a:pt x="0" y="0"/>
                  </a:moveTo>
                  <a:lnTo>
                    <a:pt x="3" y="3"/>
                  </a:lnTo>
                  <a:lnTo>
                    <a:pt x="1498" y="1875"/>
                  </a:lnTo>
                  <a:lnTo>
                    <a:pt x="2104" y="1875"/>
                  </a:lnTo>
                  <a:lnTo>
                    <a:pt x="228" y="57"/>
                  </a:lnTo>
                  <a:lnTo>
                    <a:pt x="0" y="0"/>
                  </a:lnTo>
                  <a:close/>
                </a:path>
              </a:pathLst>
            </a:custGeom>
            <a:solidFill>
              <a:schemeClr val="accent1">
                <a:lumMod val="75000"/>
              </a:schemeClr>
            </a:solidFill>
            <a:ln>
              <a:noFill/>
            </a:ln>
          </p:spPr>
        </p:sp>
        <p:sp>
          <p:nvSpPr>
            <p:cNvPr id="22" name="Freeform 11"/>
            <p:cNvSpPr/>
            <p:nvPr/>
          </p:nvSpPr>
          <p:spPr bwMode="auto">
            <a:xfrm>
              <a:off x="203200" y="3771900"/>
              <a:ext cx="2660650" cy="3086100"/>
            </a:xfrm>
            <a:custGeom>
              <a:avLst/>
              <a:gdLst/>
              <a:ahLst/>
              <a:cxnLst/>
              <a:rect l="0" t="0" r="r" b="b"/>
              <a:pathLst>
                <a:path w="1676" h="1944">
                  <a:moveTo>
                    <a:pt x="1676" y="1944"/>
                  </a:moveTo>
                  <a:lnTo>
                    <a:pt x="264" y="111"/>
                  </a:lnTo>
                  <a:lnTo>
                    <a:pt x="225" y="60"/>
                  </a:lnTo>
                  <a:lnTo>
                    <a:pt x="228" y="60"/>
                  </a:lnTo>
                  <a:lnTo>
                    <a:pt x="264" y="111"/>
                  </a:lnTo>
                  <a:lnTo>
                    <a:pt x="234" y="69"/>
                  </a:lnTo>
                  <a:lnTo>
                    <a:pt x="228" y="57"/>
                  </a:lnTo>
                  <a:lnTo>
                    <a:pt x="222" y="54"/>
                  </a:lnTo>
                  <a:lnTo>
                    <a:pt x="0" y="0"/>
                  </a:lnTo>
                  <a:lnTo>
                    <a:pt x="3" y="3"/>
                  </a:lnTo>
                  <a:lnTo>
                    <a:pt x="1223" y="1944"/>
                  </a:lnTo>
                  <a:lnTo>
                    <a:pt x="1676" y="1944"/>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1739673" y="914401"/>
            <a:ext cx="6947127" cy="3488266"/>
          </a:xfrm>
        </p:spPr>
        <p:txBody>
          <a:bodyPr anchor="b">
            <a:normAutofit/>
          </a:bodyPr>
          <a:lstStyle>
            <a:lvl1pPr algn="r">
              <a:defRPr sz="5400">
                <a:effectLst/>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2924238" y="4402666"/>
            <a:ext cx="5762563" cy="1364531"/>
          </a:xfrm>
        </p:spPr>
        <p:txBody>
          <a:bodyPr anchor="t">
            <a:normAutofit/>
          </a:bodyPr>
          <a:lstStyle>
            <a:lvl1pPr marL="0" indent="0" algn="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a:xfrm>
            <a:off x="7325773" y="6117336"/>
            <a:ext cx="857473" cy="365125"/>
          </a:xfrm>
        </p:spPr>
        <p:txBody>
          <a:bodyPr/>
          <a:lstStyle/>
          <a:p>
            <a:fld id="{1C3AD06C-DADF-4EDA-9DEC-96379601016D}" type="datetimeFigureOut">
              <a:rPr lang="es-MX" smtClean="0"/>
              <a:t>30/03/2016</a:t>
            </a:fld>
            <a:endParaRPr lang="es-MX"/>
          </a:p>
        </p:txBody>
      </p:sp>
      <p:sp>
        <p:nvSpPr>
          <p:cNvPr id="5" name="Footer Placeholder 4"/>
          <p:cNvSpPr>
            <a:spLocks noGrp="1"/>
          </p:cNvSpPr>
          <p:nvPr>
            <p:ph type="ftr" sz="quarter" idx="11"/>
          </p:nvPr>
        </p:nvSpPr>
        <p:spPr>
          <a:xfrm>
            <a:off x="3623733" y="6117336"/>
            <a:ext cx="3609438" cy="365125"/>
          </a:xfrm>
        </p:spPr>
        <p:txBody>
          <a:bodyPr/>
          <a:lstStyle/>
          <a:p>
            <a:endParaRPr lang="es-MX"/>
          </a:p>
        </p:txBody>
      </p:sp>
      <p:sp>
        <p:nvSpPr>
          <p:cNvPr id="6" name="Slide Number Placeholder 5"/>
          <p:cNvSpPr>
            <a:spLocks noGrp="1"/>
          </p:cNvSpPr>
          <p:nvPr>
            <p:ph type="sldNum" sz="quarter" idx="12"/>
          </p:nvPr>
        </p:nvSpPr>
        <p:spPr>
          <a:xfrm>
            <a:off x="8275320" y="6117336"/>
            <a:ext cx="411480" cy="365125"/>
          </a:xfrm>
        </p:spPr>
        <p:txBody>
          <a:bodyPr/>
          <a:lstStyle/>
          <a:p>
            <a:fld id="{CFDFFA6E-74AE-4B6A-8945-0AE77D2C054E}" type="slidenum">
              <a:rPr lang="es-MX" smtClean="0"/>
              <a:t>‹Nº›</a:t>
            </a:fld>
            <a:endParaRPr lang="es-MX"/>
          </a:p>
        </p:txBody>
      </p:sp>
      <p:sp>
        <p:nvSpPr>
          <p:cNvPr id="23" name="Freeform 12"/>
          <p:cNvSpPr/>
          <p:nvPr/>
        </p:nvSpPr>
        <p:spPr bwMode="auto">
          <a:xfrm>
            <a:off x="203200" y="3771900"/>
            <a:ext cx="361950" cy="90488"/>
          </a:xfrm>
          <a:custGeom>
            <a:avLst/>
            <a:gdLst/>
            <a:ahLst/>
            <a:cxnLst/>
            <a:rect l="0" t="0" r="r" b="b"/>
            <a:pathLst>
              <a:path w="228" h="57">
                <a:moveTo>
                  <a:pt x="228" y="57"/>
                </a:moveTo>
                <a:lnTo>
                  <a:pt x="0" y="0"/>
                </a:lnTo>
                <a:lnTo>
                  <a:pt x="222" y="54"/>
                </a:lnTo>
                <a:lnTo>
                  <a:pt x="228" y="57"/>
                </a:lnTo>
                <a:close/>
              </a:path>
            </a:pathLst>
          </a:custGeom>
          <a:solidFill>
            <a:srgbClr val="29ABE2"/>
          </a:solid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3"/>
          <p:cNvSpPr/>
          <p:nvPr/>
        </p:nvSpPr>
        <p:spPr bwMode="auto">
          <a:xfrm>
            <a:off x="560388" y="3867150"/>
            <a:ext cx="61913" cy="80963"/>
          </a:xfrm>
          <a:custGeom>
            <a:avLst/>
            <a:gdLst/>
            <a:ahLst/>
            <a:cxnLst/>
            <a:rect l="0" t="0" r="r" b="b"/>
            <a:pathLst>
              <a:path w="39" h="51">
                <a:moveTo>
                  <a:pt x="0" y="0"/>
                </a:moveTo>
                <a:lnTo>
                  <a:pt x="39" y="51"/>
                </a:lnTo>
                <a:lnTo>
                  <a:pt x="3" y="0"/>
                </a:lnTo>
                <a:lnTo>
                  <a:pt x="0" y="0"/>
                </a:lnTo>
                <a:close/>
              </a:path>
            </a:pathLst>
          </a:custGeom>
          <a:solidFill>
            <a:srgbClr val="29ABE2"/>
          </a:solidFill>
          <a:ln>
            <a:noFill/>
          </a:ln>
          <a:extLst>
            <a:ext uri="{91240B29-F687-4f45-9708-019B960494DF}">
              <a14:hiddenLine xmlns:a14="http://schemas.microsoft.com/office/drawing/2010/main" xmlns="" w="9525">
                <a:solidFill>
                  <a:srgbClr val="000000"/>
                </a:solidFill>
                <a:round/>
                <a:headEnd/>
                <a:tailEnd/>
              </a14:hiddenLine>
            </a:ext>
          </a:extLst>
        </p:spPr>
      </p:sp>
    </p:spTree>
    <p:extLst>
      <p:ext uri="{BB962C8B-B14F-4D97-AF65-F5344CB8AC3E}">
        <p14:creationId xmlns:p14="http://schemas.microsoft.com/office/powerpoint/2010/main" val="347975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13523" y="4732865"/>
            <a:ext cx="7515991" cy="566738"/>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789975" y="932112"/>
            <a:ext cx="6171065"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13523" y="5299603"/>
            <a:ext cx="751599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1C3AD06C-DADF-4EDA-9DEC-96379601016D}" type="datetimeFigureOut">
              <a:rPr lang="es-MX" smtClean="0"/>
              <a:t>30/03/2016</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CFDFFA6E-74AE-4B6A-8945-0AE77D2C054E}" type="slidenum">
              <a:rPr lang="es-MX" smtClean="0"/>
              <a:t>‹Nº›</a:t>
            </a:fld>
            <a:endParaRPr lang="es-MX"/>
          </a:p>
        </p:txBody>
      </p:sp>
    </p:spTree>
    <p:extLst>
      <p:ext uri="{BB962C8B-B14F-4D97-AF65-F5344CB8AC3E}">
        <p14:creationId xmlns:p14="http://schemas.microsoft.com/office/powerpoint/2010/main" val="122981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13524" y="685800"/>
            <a:ext cx="7515991" cy="3048000"/>
          </a:xfrm>
        </p:spPr>
        <p:txBody>
          <a:bodyPr anchor="ctr">
            <a:normAutofit/>
          </a:bodyPr>
          <a:lstStyle>
            <a:lvl1pPr algn="ctr">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13524" y="4343400"/>
            <a:ext cx="7515992"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1C3AD06C-DADF-4EDA-9DEC-96379601016D}" type="datetimeFigureOut">
              <a:rPr lang="es-MX" smtClean="0"/>
              <a:t>30/03/2016</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FDFFA6E-74AE-4B6A-8945-0AE77D2C054E}" type="slidenum">
              <a:rPr lang="es-MX" smtClean="0"/>
              <a:t>‹Nº›</a:t>
            </a:fld>
            <a:endParaRPr lang="es-MX"/>
          </a:p>
        </p:txBody>
      </p:sp>
    </p:spTree>
    <p:extLst>
      <p:ext uri="{BB962C8B-B14F-4D97-AF65-F5344CB8AC3E}">
        <p14:creationId xmlns:p14="http://schemas.microsoft.com/office/powerpoint/2010/main" val="40522413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1598235" y="3428999"/>
            <a:ext cx="6631128"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1113523" y="4343400"/>
            <a:ext cx="751599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1C3AD06C-DADF-4EDA-9DEC-96379601016D}" type="datetimeFigureOut">
              <a:rPr lang="es-MX" smtClean="0"/>
              <a:t>30/03/2016</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FDFFA6E-74AE-4B6A-8945-0AE77D2C054E}" type="slidenum">
              <a:rPr lang="es-MX" smtClean="0"/>
              <a:t>‹Nº›</a:t>
            </a:fld>
            <a:endParaRPr lang="es-MX"/>
          </a:p>
        </p:txBody>
      </p:sp>
    </p:spTree>
    <p:extLst>
      <p:ext uri="{BB962C8B-B14F-4D97-AF65-F5344CB8AC3E}">
        <p14:creationId xmlns:p14="http://schemas.microsoft.com/office/powerpoint/2010/main" val="27088755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13525" y="3308581"/>
            <a:ext cx="7515989" cy="1468800"/>
          </a:xfrm>
        </p:spPr>
        <p:txBody>
          <a:bodyPr anchor="b">
            <a:normAutofit/>
          </a:bodyPr>
          <a:lstStyle>
            <a:lvl1pPr algn="r">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13524" y="4777381"/>
            <a:ext cx="751599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1C3AD06C-DADF-4EDA-9DEC-96379601016D}" type="datetimeFigureOut">
              <a:rPr lang="es-MX" smtClean="0"/>
              <a:t>30/03/2016</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FDFFA6E-74AE-4B6A-8945-0AE77D2C054E}" type="slidenum">
              <a:rPr lang="es-MX" smtClean="0"/>
              <a:t>‹Nº›</a:t>
            </a:fld>
            <a:endParaRPr lang="es-MX"/>
          </a:p>
        </p:txBody>
      </p:sp>
    </p:spTree>
    <p:extLst>
      <p:ext uri="{BB962C8B-B14F-4D97-AF65-F5344CB8AC3E}">
        <p14:creationId xmlns:p14="http://schemas.microsoft.com/office/powerpoint/2010/main" val="2750749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1113525" y="3886200"/>
            <a:ext cx="751599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s-ES" smtClean="0"/>
              <a:t>Haga clic para modificar el estilo de texto del patrón</a:t>
            </a:r>
          </a:p>
        </p:txBody>
      </p:sp>
      <p:sp>
        <p:nvSpPr>
          <p:cNvPr id="3" name="Text Placeholder 2"/>
          <p:cNvSpPr>
            <a:spLocks noGrp="1"/>
          </p:cNvSpPr>
          <p:nvPr>
            <p:ph type="body" idx="1"/>
          </p:nvPr>
        </p:nvSpPr>
        <p:spPr>
          <a:xfrm>
            <a:off x="1113524" y="4775200"/>
            <a:ext cx="751599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1C3AD06C-DADF-4EDA-9DEC-96379601016D}" type="datetimeFigureOut">
              <a:rPr lang="es-MX" smtClean="0"/>
              <a:t>30/03/2016</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FDFFA6E-74AE-4B6A-8945-0AE77D2C054E}" type="slidenum">
              <a:rPr lang="es-MX" smtClean="0"/>
              <a:t>‹Nº›</a:t>
            </a:fld>
            <a:endParaRPr lang="es-MX"/>
          </a:p>
        </p:txBody>
      </p:sp>
    </p:spTree>
    <p:extLst>
      <p:ext uri="{BB962C8B-B14F-4D97-AF65-F5344CB8AC3E}">
        <p14:creationId xmlns:p14="http://schemas.microsoft.com/office/powerpoint/2010/main" val="37139503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113525" y="685801"/>
            <a:ext cx="7515991" cy="2727325"/>
          </a:xfrm>
        </p:spPr>
        <p:txBody>
          <a:bodyPr vert="horz" lIns="91440" tIns="45720" rIns="91440" bIns="45720" rtlCol="0" anchor="ctr">
            <a:normAutofit/>
          </a:bodyPr>
          <a:lstStyle>
            <a:lvl1pPr>
              <a:defRPr lang="en-US" b="0" dirty="0"/>
            </a:lvl1pPr>
          </a:lstStyle>
          <a:p>
            <a:pPr marL="0" lvl="0"/>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1113524" y="3505200"/>
            <a:ext cx="7515992"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s-ES" smtClean="0"/>
              <a:t>Haga clic para modificar el estilo de texto del patrón</a:t>
            </a:r>
          </a:p>
        </p:txBody>
      </p:sp>
      <p:sp>
        <p:nvSpPr>
          <p:cNvPr id="3" name="Text Placeholder 2"/>
          <p:cNvSpPr>
            <a:spLocks noGrp="1"/>
          </p:cNvSpPr>
          <p:nvPr>
            <p:ph type="body" idx="1"/>
          </p:nvPr>
        </p:nvSpPr>
        <p:spPr>
          <a:xfrm>
            <a:off x="1113524" y="4343400"/>
            <a:ext cx="7515992"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1C3AD06C-DADF-4EDA-9DEC-96379601016D}" type="datetimeFigureOut">
              <a:rPr lang="es-MX" smtClean="0"/>
              <a:t>30/03/2016</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FDFFA6E-74AE-4B6A-8945-0AE77D2C054E}" type="slidenum">
              <a:rPr lang="es-MX" smtClean="0"/>
              <a:t>‹Nº›</a:t>
            </a:fld>
            <a:endParaRPr lang="es-MX"/>
          </a:p>
        </p:txBody>
      </p:sp>
    </p:spTree>
    <p:extLst>
      <p:ext uri="{BB962C8B-B14F-4D97-AF65-F5344CB8AC3E}">
        <p14:creationId xmlns:p14="http://schemas.microsoft.com/office/powerpoint/2010/main" val="8455307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1C3AD06C-DADF-4EDA-9DEC-96379601016D}" type="datetimeFigureOut">
              <a:rPr lang="es-MX" smtClean="0"/>
              <a:t>30/03/2016</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FDFFA6E-74AE-4B6A-8945-0AE77D2C054E}" type="slidenum">
              <a:rPr lang="es-MX" smtClean="0"/>
              <a:t>‹Nº›</a:t>
            </a:fld>
            <a:endParaRPr lang="es-MX"/>
          </a:p>
        </p:txBody>
      </p:sp>
    </p:spTree>
    <p:extLst>
      <p:ext uri="{BB962C8B-B14F-4D97-AF65-F5344CB8AC3E}">
        <p14:creationId xmlns:p14="http://schemas.microsoft.com/office/powerpoint/2010/main" val="998775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1393" y="685800"/>
            <a:ext cx="1328123" cy="5105400"/>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113524" y="685800"/>
            <a:ext cx="6016373" cy="5105400"/>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1C3AD06C-DADF-4EDA-9DEC-96379601016D}" type="datetimeFigureOut">
              <a:rPr lang="es-MX" smtClean="0"/>
              <a:t>30/03/2016</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FDFFA6E-74AE-4B6A-8945-0AE77D2C054E}" type="slidenum">
              <a:rPr lang="es-MX" smtClean="0"/>
              <a:t>‹Nº›</a:t>
            </a:fld>
            <a:endParaRPr lang="es-MX"/>
          </a:p>
        </p:txBody>
      </p:sp>
    </p:spTree>
    <p:extLst>
      <p:ext uri="{BB962C8B-B14F-4D97-AF65-F5344CB8AC3E}">
        <p14:creationId xmlns:p14="http://schemas.microsoft.com/office/powerpoint/2010/main" val="2897293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982133" y="457201"/>
            <a:ext cx="7704667" cy="1981200"/>
          </a:xfrm>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982133" y="2667000"/>
            <a:ext cx="7704667" cy="3332816"/>
          </a:xfrm>
        </p:spPr>
        <p:txBody>
          <a:bodyPr anchor="ct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a:xfrm>
            <a:off x="7344329" y="6108173"/>
            <a:ext cx="857473" cy="365125"/>
          </a:xfrm>
        </p:spPr>
        <p:txBody>
          <a:bodyPr/>
          <a:lstStyle/>
          <a:p>
            <a:fld id="{1C3AD06C-DADF-4EDA-9DEC-96379601016D}" type="datetimeFigureOut">
              <a:rPr lang="es-MX" smtClean="0"/>
              <a:t>30/03/2016</a:t>
            </a:fld>
            <a:endParaRPr lang="es-MX"/>
          </a:p>
        </p:txBody>
      </p:sp>
      <p:sp>
        <p:nvSpPr>
          <p:cNvPr id="5" name="Footer Placeholder 4"/>
          <p:cNvSpPr>
            <a:spLocks noGrp="1"/>
          </p:cNvSpPr>
          <p:nvPr>
            <p:ph type="ftr" sz="quarter" idx="11"/>
          </p:nvPr>
        </p:nvSpPr>
        <p:spPr>
          <a:xfrm>
            <a:off x="1972647" y="6108173"/>
            <a:ext cx="5314517" cy="365125"/>
          </a:xfrm>
        </p:spPr>
        <p:txBody>
          <a:bodyPr/>
          <a:lstStyle/>
          <a:p>
            <a:endParaRPr lang="es-MX"/>
          </a:p>
        </p:txBody>
      </p:sp>
      <p:sp>
        <p:nvSpPr>
          <p:cNvPr id="6" name="Slide Number Placeholder 5"/>
          <p:cNvSpPr>
            <a:spLocks noGrp="1"/>
          </p:cNvSpPr>
          <p:nvPr>
            <p:ph type="sldNum" sz="quarter" idx="12"/>
          </p:nvPr>
        </p:nvSpPr>
        <p:spPr>
          <a:xfrm>
            <a:off x="8258967" y="6108173"/>
            <a:ext cx="427833" cy="365125"/>
          </a:xfrm>
        </p:spPr>
        <p:txBody>
          <a:bodyPr/>
          <a:lstStyle/>
          <a:p>
            <a:fld id="{CFDFFA6E-74AE-4B6A-8945-0AE77D2C054E}" type="slidenum">
              <a:rPr lang="es-MX" smtClean="0"/>
              <a:t>‹Nº›</a:t>
            </a:fld>
            <a:endParaRPr lang="es-MX"/>
          </a:p>
        </p:txBody>
      </p:sp>
    </p:spTree>
    <p:extLst>
      <p:ext uri="{BB962C8B-B14F-4D97-AF65-F5344CB8AC3E}">
        <p14:creationId xmlns:p14="http://schemas.microsoft.com/office/powerpoint/2010/main" val="794106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986995" y="2666998"/>
            <a:ext cx="6699805" cy="2360071"/>
          </a:xfrm>
        </p:spPr>
        <p:txBody>
          <a:bodyPr anchor="b"/>
          <a:lstStyle>
            <a:lvl1pPr algn="r">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986998" y="5027070"/>
            <a:ext cx="6699802"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1C3AD06C-DADF-4EDA-9DEC-96379601016D}" type="datetimeFigureOut">
              <a:rPr lang="es-MX" smtClean="0"/>
              <a:t>30/03/2016</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a:xfrm>
            <a:off x="8273317" y="6116070"/>
            <a:ext cx="413483" cy="365125"/>
          </a:xfrm>
        </p:spPr>
        <p:txBody>
          <a:bodyPr/>
          <a:lstStyle/>
          <a:p>
            <a:fld id="{CFDFFA6E-74AE-4B6A-8945-0AE77D2C054E}" type="slidenum">
              <a:rPr lang="es-MX" smtClean="0"/>
              <a:t>‹Nº›</a:t>
            </a:fld>
            <a:endParaRPr lang="es-MX"/>
          </a:p>
        </p:txBody>
      </p:sp>
    </p:spTree>
    <p:extLst>
      <p:ext uri="{BB962C8B-B14F-4D97-AF65-F5344CB8AC3E}">
        <p14:creationId xmlns:p14="http://schemas.microsoft.com/office/powerpoint/2010/main" val="1551493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982133" y="685801"/>
            <a:ext cx="7704667" cy="1752599"/>
          </a:xfrm>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982133" y="2667000"/>
            <a:ext cx="3739896" cy="336867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4946904" y="2667000"/>
            <a:ext cx="3739896" cy="334682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1C3AD06C-DADF-4EDA-9DEC-96379601016D}" type="datetimeFigureOut">
              <a:rPr lang="es-MX" smtClean="0"/>
              <a:t>30/03/2016</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CFDFFA6E-74AE-4B6A-8945-0AE77D2C054E}" type="slidenum">
              <a:rPr lang="es-MX" smtClean="0"/>
              <a:t>‹Nº›</a:t>
            </a:fld>
            <a:endParaRPr lang="es-MX"/>
          </a:p>
        </p:txBody>
      </p:sp>
    </p:spTree>
    <p:extLst>
      <p:ext uri="{BB962C8B-B14F-4D97-AF65-F5344CB8AC3E}">
        <p14:creationId xmlns:p14="http://schemas.microsoft.com/office/powerpoint/2010/main" val="908537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329481" y="2658533"/>
            <a:ext cx="3456291"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113523"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161710" y="2667000"/>
            <a:ext cx="3467806"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4957266"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1C3AD06C-DADF-4EDA-9DEC-96379601016D}" type="datetimeFigureOut">
              <a:rPr lang="es-MX" smtClean="0"/>
              <a:t>30/03/2016</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CFDFFA6E-74AE-4B6A-8945-0AE77D2C054E}" type="slidenum">
              <a:rPr lang="es-MX" smtClean="0"/>
              <a:t>‹Nº›</a:t>
            </a:fld>
            <a:endParaRPr lang="es-MX"/>
          </a:p>
        </p:txBody>
      </p:sp>
    </p:spTree>
    <p:extLst>
      <p:ext uri="{BB962C8B-B14F-4D97-AF65-F5344CB8AC3E}">
        <p14:creationId xmlns:p14="http://schemas.microsoft.com/office/powerpoint/2010/main" val="364915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1C3AD06C-DADF-4EDA-9DEC-96379601016D}" type="datetimeFigureOut">
              <a:rPr lang="es-MX" smtClean="0"/>
              <a:t>30/03/2016</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CFDFFA6E-74AE-4B6A-8945-0AE77D2C054E}" type="slidenum">
              <a:rPr lang="es-MX" smtClean="0"/>
              <a:t>‹Nº›</a:t>
            </a:fld>
            <a:endParaRPr lang="es-MX"/>
          </a:p>
        </p:txBody>
      </p:sp>
    </p:spTree>
    <p:extLst>
      <p:ext uri="{BB962C8B-B14F-4D97-AF65-F5344CB8AC3E}">
        <p14:creationId xmlns:p14="http://schemas.microsoft.com/office/powerpoint/2010/main" val="3859465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3AD06C-DADF-4EDA-9DEC-96379601016D}" type="datetimeFigureOut">
              <a:rPr lang="es-MX" smtClean="0"/>
              <a:t>30/03/2016</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CFDFFA6E-74AE-4B6A-8945-0AE77D2C054E}" type="slidenum">
              <a:rPr lang="es-MX" smtClean="0"/>
              <a:t>‹Nº›</a:t>
            </a:fld>
            <a:endParaRPr lang="es-MX"/>
          </a:p>
        </p:txBody>
      </p:sp>
    </p:spTree>
    <p:extLst>
      <p:ext uri="{BB962C8B-B14F-4D97-AF65-F5344CB8AC3E}">
        <p14:creationId xmlns:p14="http://schemas.microsoft.com/office/powerpoint/2010/main" val="3454026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13524" y="1600200"/>
            <a:ext cx="2662534" cy="1371600"/>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3947553" y="685800"/>
            <a:ext cx="4681962"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113524" y="2971800"/>
            <a:ext cx="2662534"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1C3AD06C-DADF-4EDA-9DEC-96379601016D}" type="datetimeFigureOut">
              <a:rPr lang="es-MX" smtClean="0"/>
              <a:t>30/03/2016</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CFDFFA6E-74AE-4B6A-8945-0AE77D2C054E}" type="slidenum">
              <a:rPr lang="es-MX" smtClean="0"/>
              <a:t>‹Nº›</a:t>
            </a:fld>
            <a:endParaRPr lang="es-MX"/>
          </a:p>
        </p:txBody>
      </p:sp>
    </p:spTree>
    <p:extLst>
      <p:ext uri="{BB962C8B-B14F-4D97-AF65-F5344CB8AC3E}">
        <p14:creationId xmlns:p14="http://schemas.microsoft.com/office/powerpoint/2010/main" val="1251036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12332" y="1752599"/>
            <a:ext cx="4070679" cy="1371600"/>
          </a:xfrm>
        </p:spPr>
        <p:txBody>
          <a:bodyPr anchor="b">
            <a:normAutofit/>
          </a:bodyPr>
          <a:lstStyle>
            <a:lvl1pPr algn="ctr">
              <a:defRPr sz="2800" b="0"/>
            </a:lvl1pPr>
          </a:lstStyle>
          <a:p>
            <a:r>
              <a:rPr lang="es-ES" smtClean="0"/>
              <a:t>Haga clic para modificar el estilo de título del patrón</a:t>
            </a:r>
            <a:endParaRPr lang="en-US" dirty="0"/>
          </a:p>
        </p:txBody>
      </p:sp>
      <p:sp>
        <p:nvSpPr>
          <p:cNvPr id="14" name="Picture Placeholder 2"/>
          <p:cNvSpPr>
            <a:spLocks noGrp="1" noChangeAspect="1"/>
          </p:cNvSpPr>
          <p:nvPr>
            <p:ph type="pic" idx="1"/>
          </p:nvPr>
        </p:nvSpPr>
        <p:spPr>
          <a:xfrm>
            <a:off x="5697495" y="914400"/>
            <a:ext cx="2461371"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12332" y="3124199"/>
            <a:ext cx="4070679"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1C3AD06C-DADF-4EDA-9DEC-96379601016D}" type="datetimeFigureOut">
              <a:rPr lang="es-MX" smtClean="0"/>
              <a:t>30/03/2016</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CFDFFA6E-74AE-4B6A-8945-0AE77D2C054E}" type="slidenum">
              <a:rPr lang="es-MX" smtClean="0"/>
              <a:t>‹Nº›</a:t>
            </a:fld>
            <a:endParaRPr lang="es-MX"/>
          </a:p>
        </p:txBody>
      </p:sp>
    </p:spTree>
    <p:extLst>
      <p:ext uri="{BB962C8B-B14F-4D97-AF65-F5344CB8AC3E}">
        <p14:creationId xmlns:p14="http://schemas.microsoft.com/office/powerpoint/2010/main" val="9650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14" name="Group 13"/>
          <p:cNvGrpSpPr/>
          <p:nvPr/>
        </p:nvGrpSpPr>
        <p:grpSpPr>
          <a:xfrm>
            <a:off x="0" y="0"/>
            <a:ext cx="2132013" cy="6858001"/>
            <a:chOff x="0" y="0"/>
            <a:chExt cx="2132013" cy="6858001"/>
          </a:xfrm>
        </p:grpSpPr>
        <p:sp>
          <p:nvSpPr>
            <p:cNvPr id="15" name="Freeform 6"/>
            <p:cNvSpPr/>
            <p:nvPr/>
          </p:nvSpPr>
          <p:spPr bwMode="auto">
            <a:xfrm>
              <a:off x="0" y="0"/>
              <a:ext cx="1073150" cy="5291138"/>
            </a:xfrm>
            <a:custGeom>
              <a:avLst/>
              <a:gdLst/>
              <a:ahLst/>
              <a:cxnLst/>
              <a:rect l="0" t="0" r="r" b="b"/>
              <a:pathLst>
                <a:path w="676" h="3333">
                  <a:moveTo>
                    <a:pt x="0" y="3132"/>
                  </a:moveTo>
                  <a:lnTo>
                    <a:pt x="0" y="3312"/>
                  </a:lnTo>
                  <a:lnTo>
                    <a:pt x="126" y="3333"/>
                  </a:lnTo>
                  <a:lnTo>
                    <a:pt x="676" y="0"/>
                  </a:lnTo>
                  <a:lnTo>
                    <a:pt x="514" y="0"/>
                  </a:lnTo>
                  <a:lnTo>
                    <a:pt x="0" y="3132"/>
                  </a:lnTo>
                  <a:close/>
                </a:path>
              </a:pathLst>
            </a:custGeom>
            <a:solidFill>
              <a:schemeClr val="accent1"/>
            </a:solidFill>
            <a:ln>
              <a:noFill/>
            </a:ln>
          </p:spPr>
        </p:sp>
        <p:sp>
          <p:nvSpPr>
            <p:cNvPr id="16" name="Freeform 7"/>
            <p:cNvSpPr/>
            <p:nvPr/>
          </p:nvSpPr>
          <p:spPr bwMode="auto">
            <a:xfrm>
              <a:off x="0" y="0"/>
              <a:ext cx="758825" cy="4624388"/>
            </a:xfrm>
            <a:custGeom>
              <a:avLst/>
              <a:gdLst/>
              <a:ahLst/>
              <a:cxnLst/>
              <a:rect l="0" t="0" r="r" b="b"/>
              <a:pathLst>
                <a:path w="478" h="2913">
                  <a:moveTo>
                    <a:pt x="478" y="0"/>
                  </a:moveTo>
                  <a:lnTo>
                    <a:pt x="318" y="0"/>
                  </a:lnTo>
                  <a:lnTo>
                    <a:pt x="0" y="1938"/>
                  </a:lnTo>
                  <a:lnTo>
                    <a:pt x="0" y="2913"/>
                  </a:lnTo>
                  <a:lnTo>
                    <a:pt x="478" y="0"/>
                  </a:lnTo>
                  <a:close/>
                </a:path>
              </a:pathLst>
            </a:custGeom>
            <a:solidFill>
              <a:schemeClr val="tx1">
                <a:lumMod val="65000"/>
                <a:lumOff val="35000"/>
              </a:schemeClr>
            </a:solidFill>
            <a:ln>
              <a:noFill/>
            </a:ln>
          </p:spPr>
        </p:sp>
        <p:sp>
          <p:nvSpPr>
            <p:cNvPr id="17" name="Freeform 8"/>
            <p:cNvSpPr/>
            <p:nvPr/>
          </p:nvSpPr>
          <p:spPr bwMode="auto">
            <a:xfrm>
              <a:off x="0" y="5662613"/>
              <a:ext cx="906463" cy="1195388"/>
            </a:xfrm>
            <a:custGeom>
              <a:avLst/>
              <a:gdLst/>
              <a:ahLst/>
              <a:cxnLst/>
              <a:rect l="0" t="0" r="r" b="b"/>
              <a:pathLst>
                <a:path w="571" h="753">
                  <a:moveTo>
                    <a:pt x="0" y="0"/>
                  </a:moveTo>
                  <a:lnTo>
                    <a:pt x="0" y="12"/>
                  </a:lnTo>
                  <a:lnTo>
                    <a:pt x="538" y="753"/>
                  </a:lnTo>
                  <a:lnTo>
                    <a:pt x="571" y="753"/>
                  </a:lnTo>
                  <a:lnTo>
                    <a:pt x="0" y="0"/>
                  </a:lnTo>
                  <a:close/>
                </a:path>
              </a:pathLst>
            </a:custGeom>
            <a:solidFill>
              <a:schemeClr val="tx1">
                <a:lumMod val="85000"/>
                <a:lumOff val="15000"/>
              </a:schemeClr>
            </a:solidFill>
            <a:ln>
              <a:noFill/>
            </a:ln>
          </p:spPr>
        </p:sp>
        <p:sp>
          <p:nvSpPr>
            <p:cNvPr id="18" name="Freeform 9"/>
            <p:cNvSpPr/>
            <p:nvPr/>
          </p:nvSpPr>
          <p:spPr bwMode="auto">
            <a:xfrm>
              <a:off x="0" y="5295900"/>
              <a:ext cx="1487488" cy="1562100"/>
            </a:xfrm>
            <a:custGeom>
              <a:avLst/>
              <a:gdLst/>
              <a:ahLst/>
              <a:cxnLst/>
              <a:rect l="0" t="0" r="r" b="b"/>
              <a:pathLst>
                <a:path w="937" h="984">
                  <a:moveTo>
                    <a:pt x="0" y="0"/>
                  </a:moveTo>
                  <a:lnTo>
                    <a:pt x="0" y="3"/>
                  </a:lnTo>
                  <a:lnTo>
                    <a:pt x="901" y="984"/>
                  </a:lnTo>
                  <a:lnTo>
                    <a:pt x="937" y="984"/>
                  </a:lnTo>
                  <a:lnTo>
                    <a:pt x="0" y="0"/>
                  </a:lnTo>
                  <a:close/>
                </a:path>
              </a:pathLst>
            </a:custGeom>
            <a:solidFill>
              <a:schemeClr val="accent1">
                <a:lumMod val="50000"/>
              </a:schemeClr>
            </a:solidFill>
            <a:ln>
              <a:noFill/>
            </a:ln>
          </p:spPr>
        </p:sp>
        <p:sp>
          <p:nvSpPr>
            <p:cNvPr id="19" name="Freeform 10"/>
            <p:cNvSpPr/>
            <p:nvPr/>
          </p:nvSpPr>
          <p:spPr bwMode="auto">
            <a:xfrm>
              <a:off x="0" y="5257800"/>
              <a:ext cx="2132013" cy="1600200"/>
            </a:xfrm>
            <a:custGeom>
              <a:avLst/>
              <a:gdLst/>
              <a:ahLst/>
              <a:cxnLst/>
              <a:rect l="0" t="0" r="r" b="b"/>
              <a:pathLst>
                <a:path w="1343" h="1008">
                  <a:moveTo>
                    <a:pt x="0" y="24"/>
                  </a:moveTo>
                  <a:lnTo>
                    <a:pt x="937" y="1008"/>
                  </a:lnTo>
                  <a:lnTo>
                    <a:pt x="1343" y="1008"/>
                  </a:lnTo>
                  <a:lnTo>
                    <a:pt x="126" y="21"/>
                  </a:lnTo>
                  <a:lnTo>
                    <a:pt x="0" y="0"/>
                  </a:lnTo>
                  <a:lnTo>
                    <a:pt x="0" y="24"/>
                  </a:lnTo>
                  <a:close/>
                </a:path>
              </a:pathLst>
            </a:custGeom>
            <a:solidFill>
              <a:schemeClr val="accent1">
                <a:lumMod val="75000"/>
              </a:schemeClr>
            </a:solidFill>
            <a:ln>
              <a:noFill/>
            </a:ln>
          </p:spPr>
        </p:sp>
        <p:sp>
          <p:nvSpPr>
            <p:cNvPr id="20" name="Freeform 11"/>
            <p:cNvSpPr/>
            <p:nvPr/>
          </p:nvSpPr>
          <p:spPr bwMode="auto">
            <a:xfrm>
              <a:off x="0" y="5357813"/>
              <a:ext cx="1377950" cy="1500188"/>
            </a:xfrm>
            <a:custGeom>
              <a:avLst/>
              <a:gdLst/>
              <a:ahLst/>
              <a:cxnLst/>
              <a:rect l="0" t="0" r="r" b="b"/>
              <a:pathLst>
                <a:path w="868" h="945">
                  <a:moveTo>
                    <a:pt x="0" y="192"/>
                  </a:moveTo>
                  <a:lnTo>
                    <a:pt x="571" y="945"/>
                  </a:lnTo>
                  <a:lnTo>
                    <a:pt x="868" y="945"/>
                  </a:lnTo>
                  <a:lnTo>
                    <a:pt x="0" y="0"/>
                  </a:lnTo>
                  <a:lnTo>
                    <a:pt x="0" y="192"/>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982133" y="457201"/>
            <a:ext cx="7704667" cy="1981200"/>
          </a:xfrm>
          <a:prstGeom prst="rect">
            <a:avLst/>
          </a:prstGeom>
          <a:effectLst/>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982134" y="2667000"/>
            <a:ext cx="7704666" cy="3356995"/>
          </a:xfrm>
          <a:prstGeom prst="rect">
            <a:avLst/>
          </a:prstGeom>
        </p:spPr>
        <p:txBody>
          <a:bodyPr vert="horz" lIns="91440" tIns="45720" rIns="91440" bIns="45720" rtlCol="0"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7358679" y="6116070"/>
            <a:ext cx="85747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C3AD06C-DADF-4EDA-9DEC-96379601016D}" type="datetimeFigureOut">
              <a:rPr lang="es-MX" smtClean="0"/>
              <a:t>30/03/2016</a:t>
            </a:fld>
            <a:endParaRPr lang="es-MX"/>
          </a:p>
        </p:txBody>
      </p:sp>
      <p:sp>
        <p:nvSpPr>
          <p:cNvPr id="5" name="Footer Placeholder 4"/>
          <p:cNvSpPr>
            <a:spLocks noGrp="1"/>
          </p:cNvSpPr>
          <p:nvPr>
            <p:ph type="ftr" sz="quarter" idx="3"/>
          </p:nvPr>
        </p:nvSpPr>
        <p:spPr>
          <a:xfrm>
            <a:off x="1986997" y="6116070"/>
            <a:ext cx="531451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s-MX"/>
          </a:p>
        </p:txBody>
      </p:sp>
      <p:sp>
        <p:nvSpPr>
          <p:cNvPr id="6" name="Slide Number Placeholder 5"/>
          <p:cNvSpPr>
            <a:spLocks noGrp="1"/>
          </p:cNvSpPr>
          <p:nvPr>
            <p:ph type="sldNum" sz="quarter" idx="4"/>
          </p:nvPr>
        </p:nvSpPr>
        <p:spPr>
          <a:xfrm>
            <a:off x="8273317" y="6116070"/>
            <a:ext cx="41348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FDFFA6E-74AE-4B6A-8945-0AE77D2C054E}" type="slidenum">
              <a:rPr lang="es-MX" smtClean="0"/>
              <a:t>‹Nº›</a:t>
            </a:fld>
            <a:endParaRPr lang="es-MX"/>
          </a:p>
        </p:txBody>
      </p:sp>
    </p:spTree>
    <p:extLst>
      <p:ext uri="{BB962C8B-B14F-4D97-AF65-F5344CB8AC3E}">
        <p14:creationId xmlns:p14="http://schemas.microsoft.com/office/powerpoint/2010/main" val="3966475981"/>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jp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jpg"/><Relationship Id="rId5" Type="http://schemas.microsoft.com/office/2007/relationships/hdphoto" Target="../media/hdphoto2.wdp"/><Relationship Id="rId4" Type="http://schemas.openxmlformats.org/officeDocument/2006/relationships/image" Target="../media/image3.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jp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jpg"/><Relationship Id="rId5" Type="http://schemas.microsoft.com/office/2007/relationships/hdphoto" Target="../media/hdphoto2.wdp"/><Relationship Id="rId4" Type="http://schemas.openxmlformats.org/officeDocument/2006/relationships/image" Target="../media/image3.png"/><Relationship Id="rId9" Type="http://schemas.openxmlformats.org/officeDocument/2006/relationships/image" Target="../media/image7.png"/></Relationships>
</file>

<file path=ppt/slides/_rels/slide44.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jp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jpg"/><Relationship Id="rId5" Type="http://schemas.microsoft.com/office/2007/relationships/hdphoto" Target="../media/hdphoto2.wdp"/><Relationship Id="rId4" Type="http://schemas.openxmlformats.org/officeDocument/2006/relationships/image" Target="../media/image3.pn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830123" y="531376"/>
            <a:ext cx="4727142" cy="1569660"/>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s-ES" sz="9600" b="1" dirty="0" smtClean="0">
                <a:ln>
                  <a:solidFill>
                    <a:srgbClr val="002060"/>
                  </a:solidFill>
                </a:ln>
                <a:solidFill>
                  <a:srgbClr val="002060"/>
                </a:solidFill>
                <a:effectLst>
                  <a:glow rad="165100">
                    <a:schemeClr val="tx1">
                      <a:alpha val="60000"/>
                    </a:schemeClr>
                  </a:glow>
                </a:effectLst>
                <a:latin typeface="Gabriola" panose="04040605051002020D02" pitchFamily="82" charset="0"/>
                <a:ea typeface="Arial Unicode MS" panose="020B0604020202020204" pitchFamily="34" charset="-128"/>
                <a:cs typeface="Arial Unicode MS" panose="020B0604020202020204" pitchFamily="34" charset="-128"/>
              </a:rPr>
              <a:t>BRIUT</a:t>
            </a:r>
            <a:endParaRPr lang="es-ES" sz="9600" b="1" cap="none" spc="0" dirty="0">
              <a:ln>
                <a:solidFill>
                  <a:srgbClr val="002060"/>
                </a:solidFill>
              </a:ln>
              <a:solidFill>
                <a:srgbClr val="002060"/>
              </a:solidFill>
              <a:effectLst>
                <a:glow rad="165100">
                  <a:schemeClr val="tx1">
                    <a:alpha val="60000"/>
                  </a:schemeClr>
                </a:glow>
              </a:effectLst>
              <a:latin typeface="Gabriola" panose="04040605051002020D02" pitchFamily="82" charset="0"/>
              <a:ea typeface="Arial Unicode MS" panose="020B0604020202020204" pitchFamily="34" charset="-128"/>
              <a:cs typeface="Arial Unicode MS" panose="020B0604020202020204" pitchFamily="34" charset="-128"/>
            </a:endParaRPr>
          </a:p>
        </p:txBody>
      </p:sp>
      <p:grpSp>
        <p:nvGrpSpPr>
          <p:cNvPr id="22" name="Grupo 21"/>
          <p:cNvGrpSpPr/>
          <p:nvPr/>
        </p:nvGrpSpPr>
        <p:grpSpPr>
          <a:xfrm>
            <a:off x="3834361" y="2400463"/>
            <a:ext cx="3155376" cy="3725178"/>
            <a:chOff x="3834361" y="2400463"/>
            <a:chExt cx="3155376" cy="3725178"/>
          </a:xfrm>
        </p:grpSpPr>
        <p:grpSp>
          <p:nvGrpSpPr>
            <p:cNvPr id="5" name="Grupo 4"/>
            <p:cNvGrpSpPr/>
            <p:nvPr/>
          </p:nvGrpSpPr>
          <p:grpSpPr>
            <a:xfrm>
              <a:off x="3834361" y="2400463"/>
              <a:ext cx="3155376" cy="3725178"/>
              <a:chOff x="21578" y="750370"/>
              <a:chExt cx="3246983" cy="3986372"/>
            </a:xfrm>
          </p:grpSpPr>
          <p:pic>
            <p:nvPicPr>
              <p:cNvPr id="6" name="Imagen 5"/>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7338" b="89994" l="9918" r="89991"/>
                        </a14:imgEffect>
                      </a14:imgLayer>
                    </a14:imgProps>
                  </a:ext>
                  <a:ext uri="{28A0092B-C50C-407E-A947-70E740481C1C}">
                    <a14:useLocalDpi xmlns:a14="http://schemas.microsoft.com/office/drawing/2010/main" val="0"/>
                  </a:ext>
                </a:extLst>
              </a:blip>
              <a:srcRect t="8250" b="10949"/>
              <a:stretch/>
            </p:blipFill>
            <p:spPr>
              <a:xfrm>
                <a:off x="21578" y="750370"/>
                <a:ext cx="3246983" cy="3986372"/>
              </a:xfrm>
              <a:prstGeom prst="rect">
                <a:avLst/>
              </a:prstGeom>
            </p:spPr>
          </p:pic>
          <p:sp>
            <p:nvSpPr>
              <p:cNvPr id="7" name="Rectángulo redondeado 6"/>
              <p:cNvSpPr/>
              <p:nvPr/>
            </p:nvSpPr>
            <p:spPr>
              <a:xfrm>
                <a:off x="391343" y="3219195"/>
                <a:ext cx="2495300" cy="950975"/>
              </a:xfrm>
              <a:prstGeom prst="roundRect">
                <a:avLst>
                  <a:gd name="adj" fmla="val 6242"/>
                </a:avLst>
              </a:prstGeom>
              <a:blipFill dpi="0"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a:stretch>
                  <a:fillRect l="-1368" t="-145107" r="-2" b="-18833"/>
                </a:stretch>
              </a:blipFill>
              <a:ln>
                <a:noFill/>
              </a:ln>
              <a:scene3d>
                <a:camera prst="orthographicFront">
                  <a:rot lat="12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Rectángulo redondeado 7"/>
              <p:cNvSpPr/>
              <p:nvPr/>
            </p:nvSpPr>
            <p:spPr>
              <a:xfrm>
                <a:off x="405736" y="1824720"/>
                <a:ext cx="2480907" cy="1452391"/>
              </a:xfrm>
              <a:prstGeom prst="roundRect">
                <a:avLst>
                  <a:gd name="adj" fmla="val 6242"/>
                </a:avLst>
              </a:prstGeom>
              <a:blipFill dpi="0" rotWithShape="1">
                <a:blip r:embed="rId6">
                  <a:extLst>
                    <a:ext uri="{28A0092B-C50C-407E-A947-70E740481C1C}">
                      <a14:useLocalDpi xmlns:a14="http://schemas.microsoft.com/office/drawing/2010/main" val="0"/>
                    </a:ext>
                  </a:extLst>
                </a:blip>
                <a:srcRect/>
                <a:stretch>
                  <a:fillRect t="-1979" b="-82144"/>
                </a:stretch>
              </a:blipFill>
              <a:ln>
                <a:noFill/>
              </a:ln>
              <a:scene3d>
                <a:camera prst="orthographicFront">
                  <a:rot lat="12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9" name="CuadroTexto 8"/>
            <p:cNvSpPr txBox="1"/>
            <p:nvPr/>
          </p:nvSpPr>
          <p:spPr>
            <a:xfrm>
              <a:off x="4594294" y="3545427"/>
              <a:ext cx="938486" cy="369332"/>
            </a:xfrm>
            <a:prstGeom prst="rect">
              <a:avLst/>
            </a:prstGeom>
            <a:noFill/>
            <a:ln>
              <a:noFill/>
            </a:ln>
          </p:spPr>
          <p:txBody>
            <a:bodyPr wrap="square" rtlCol="0">
              <a:spAutoFit/>
            </a:bodyPr>
            <a:lstStyle/>
            <a:p>
              <a:r>
                <a:rPr lang="es-MX" dirty="0" smtClean="0"/>
                <a:t>26 cm</a:t>
              </a:r>
              <a:endParaRPr lang="es-MX" dirty="0"/>
            </a:p>
          </p:txBody>
        </p:sp>
        <p:sp>
          <p:nvSpPr>
            <p:cNvPr id="10" name="Rectángulo 9"/>
            <p:cNvSpPr/>
            <p:nvPr/>
          </p:nvSpPr>
          <p:spPr>
            <a:xfrm>
              <a:off x="4165474" y="3352800"/>
              <a:ext cx="2484115" cy="2403810"/>
            </a:xfrm>
            <a:prstGeom prst="rect">
              <a:avLst/>
            </a:prstGeom>
            <a:blipFill dpi="0" rotWithShape="1">
              <a:blip r:embed="rId7">
                <a:extLst>
                  <a:ext uri="{28A0092B-C50C-407E-A947-70E740481C1C}">
                    <a14:useLocalDpi xmlns:a14="http://schemas.microsoft.com/office/drawing/2010/main" val="0"/>
                  </a:ext>
                </a:extLst>
              </a:blip>
              <a:srcRect/>
              <a:stretch>
                <a:fillRect l="-169641" t="-6644" r="-148045"/>
              </a:stretch>
            </a:blip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MX"/>
            </a:p>
          </p:txBody>
        </p:sp>
        <p:sp>
          <p:nvSpPr>
            <p:cNvPr id="11" name="Rectángulo 10"/>
            <p:cNvSpPr/>
            <p:nvPr/>
          </p:nvSpPr>
          <p:spPr>
            <a:xfrm>
              <a:off x="4147357" y="3785868"/>
              <a:ext cx="2484116" cy="5895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MX"/>
            </a:p>
          </p:txBody>
        </p:sp>
        <p:sp>
          <p:nvSpPr>
            <p:cNvPr id="13" name="Rectángulo 12"/>
            <p:cNvSpPr/>
            <p:nvPr/>
          </p:nvSpPr>
          <p:spPr>
            <a:xfrm>
              <a:off x="4274138" y="3404420"/>
              <a:ext cx="2163577" cy="646331"/>
            </a:xfrm>
            <a:prstGeom prst="rect">
              <a:avLst/>
            </a:prstGeom>
            <a:noFill/>
            <a:ln>
              <a:noFill/>
            </a:ln>
          </p:spPr>
          <p:txBody>
            <a:bodyPr wrap="square" lIns="91440" tIns="45720" rIns="91440" bIns="45720">
              <a:spAutoFit/>
            </a:bodyPr>
            <a:lstStyle/>
            <a:p>
              <a:pPr algn="ctr"/>
              <a:r>
                <a:rPr lang="es-ES" sz="3600" b="1" dirty="0">
                  <a:ln w="9525">
                    <a:solidFill>
                      <a:srgbClr val="002060"/>
                    </a:solidFill>
                    <a:prstDash val="solid"/>
                  </a:ln>
                  <a:solidFill>
                    <a:srgbClr val="002060"/>
                  </a:solidFill>
                  <a:effectLst>
                    <a:glow rad="215900">
                      <a:schemeClr val="bg1"/>
                    </a:glow>
                    <a:outerShdw blurRad="12700" dist="38100" dir="2700000" algn="tl" rotWithShape="0">
                      <a:schemeClr val="accent5">
                        <a:lumMod val="60000"/>
                        <a:lumOff val="40000"/>
                      </a:schemeClr>
                    </a:outerShdw>
                  </a:effectLst>
                </a:rPr>
                <a:t>BRIUT</a:t>
              </a:r>
            </a:p>
          </p:txBody>
        </p:sp>
        <p:sp>
          <p:nvSpPr>
            <p:cNvPr id="14" name="Rectángulo 13"/>
            <p:cNvSpPr/>
            <p:nvPr/>
          </p:nvSpPr>
          <p:spPr>
            <a:xfrm>
              <a:off x="4215025" y="5260349"/>
              <a:ext cx="2271226" cy="261610"/>
            </a:xfrm>
            <a:prstGeom prst="rect">
              <a:avLst/>
            </a:prstGeom>
            <a:noFill/>
            <a:ln>
              <a:noFill/>
            </a:ln>
          </p:spPr>
          <p:txBody>
            <a:bodyPr wrap="square" lIns="91440" tIns="45720" rIns="91440" bIns="45720">
              <a:spAutoFit/>
            </a:bodyPr>
            <a:lstStyle/>
            <a:p>
              <a:pPr algn="ctr"/>
              <a:r>
                <a:rPr lang="es-ES" sz="1100" b="1" dirty="0">
                  <a:ln w="12700" cmpd="sng">
                    <a:solidFill>
                      <a:srgbClr val="002060"/>
                    </a:solidFill>
                    <a:prstDash val="solid"/>
                  </a:ln>
                  <a:solidFill>
                    <a:srgbClr val="002060"/>
                  </a:solidFill>
                  <a:latin typeface="Batang" panose="02030600000101010101" pitchFamily="18" charset="-127"/>
                  <a:ea typeface="Batang" panose="02030600000101010101" pitchFamily="18" charset="-127"/>
                  <a:cs typeface="Segoe UI Black" panose="020B0A02040204020203" pitchFamily="34" charset="0"/>
                </a:rPr>
                <a:t>Contenido Neto: 300 g</a:t>
              </a:r>
              <a:endParaRPr lang="es-MX" sz="1100" b="1" dirty="0">
                <a:ln w="12700" cmpd="sng">
                  <a:solidFill>
                    <a:srgbClr val="002060"/>
                  </a:solidFill>
                  <a:prstDash val="solid"/>
                </a:ln>
                <a:solidFill>
                  <a:srgbClr val="002060"/>
                </a:solidFill>
                <a:latin typeface="Batang" panose="02030600000101010101" pitchFamily="18" charset="-127"/>
                <a:ea typeface="Batang" panose="02030600000101010101" pitchFamily="18" charset="-127"/>
                <a:cs typeface="Segoe UI Black" panose="020B0A02040204020203" pitchFamily="34" charset="0"/>
              </a:endParaRPr>
            </a:p>
          </p:txBody>
        </p:sp>
        <p:sp>
          <p:nvSpPr>
            <p:cNvPr id="18" name="Rectángulo 17"/>
            <p:cNvSpPr/>
            <p:nvPr/>
          </p:nvSpPr>
          <p:spPr>
            <a:xfrm>
              <a:off x="4239717" y="4170742"/>
              <a:ext cx="2271226" cy="246221"/>
            </a:xfrm>
            <a:prstGeom prst="rect">
              <a:avLst/>
            </a:prstGeom>
            <a:noFill/>
            <a:ln>
              <a:noFill/>
            </a:ln>
          </p:spPr>
          <p:txBody>
            <a:bodyPr wrap="square" lIns="91440" tIns="45720" rIns="91440" bIns="45720">
              <a:spAutoFit/>
            </a:bodyPr>
            <a:lstStyle/>
            <a:p>
              <a:pPr algn="ctr"/>
              <a:r>
                <a:rPr lang="es-ES" sz="1000" dirty="0">
                  <a:ln w="12700" cmpd="sng">
                    <a:solidFill>
                      <a:srgbClr val="002060"/>
                    </a:solidFill>
                    <a:prstDash val="solid"/>
                  </a:ln>
                  <a:solidFill>
                    <a:srgbClr val="002060"/>
                  </a:solidFill>
                  <a:latin typeface="Sitka Small" panose="02000505000000020004" pitchFamily="2" charset="0"/>
                  <a:cs typeface="Arial" panose="020B0604020202020204" pitchFamily="34" charset="0"/>
                </a:rPr>
                <a:t>Suplemento Alimenticio</a:t>
              </a:r>
              <a:endParaRPr lang="es-MX" sz="1000" dirty="0">
                <a:ln w="12700" cmpd="sng">
                  <a:solidFill>
                    <a:srgbClr val="002060"/>
                  </a:solidFill>
                  <a:prstDash val="solid"/>
                </a:ln>
                <a:solidFill>
                  <a:srgbClr val="002060"/>
                </a:solidFill>
              </a:endParaRPr>
            </a:p>
          </p:txBody>
        </p:sp>
        <p:sp>
          <p:nvSpPr>
            <p:cNvPr id="19" name="CuadroTexto 18"/>
            <p:cNvSpPr txBox="1"/>
            <p:nvPr/>
          </p:nvSpPr>
          <p:spPr>
            <a:xfrm>
              <a:off x="4541697" y="4484498"/>
              <a:ext cx="1896018" cy="307777"/>
            </a:xfrm>
            <a:prstGeom prst="rect">
              <a:avLst/>
            </a:prstGeom>
            <a:noFill/>
            <a:ln>
              <a:noFill/>
            </a:ln>
          </p:spPr>
          <p:txBody>
            <a:bodyPr wrap="square" rtlCol="0">
              <a:spAutoFit/>
            </a:bodyPr>
            <a:lstStyle/>
            <a:p>
              <a:pPr algn="ctr"/>
              <a:r>
                <a:rPr lang="es-MX" sz="700" b="1" dirty="0">
                  <a:solidFill>
                    <a:schemeClr val="bg1"/>
                  </a:solidFill>
                  <a:latin typeface="Sitka Small" panose="02000505000000020004" pitchFamily="2" charset="0"/>
                </a:rPr>
                <a:t>Polvo para preparar Bebida con WPC, Cisteína y </a:t>
              </a:r>
              <a:r>
                <a:rPr lang="es-MX" sz="700" b="1" dirty="0" err="1">
                  <a:solidFill>
                    <a:schemeClr val="bg1"/>
                  </a:solidFill>
                  <a:latin typeface="Sitka Small" panose="02000505000000020004" pitchFamily="2" charset="0"/>
                </a:rPr>
                <a:t>Resveratrol</a:t>
              </a:r>
              <a:endParaRPr lang="es-MX" sz="700" b="1" dirty="0">
                <a:solidFill>
                  <a:schemeClr val="bg1"/>
                </a:solidFill>
                <a:latin typeface="Sitka Small" panose="02000505000000020004" pitchFamily="2" charset="0"/>
              </a:endParaRPr>
            </a:p>
          </p:txBody>
        </p:sp>
        <p:pic>
          <p:nvPicPr>
            <p:cNvPr id="20" name="Imagen 19"/>
            <p:cNvPicPr>
              <a:picLocks noChangeAspect="1"/>
            </p:cNvPicPr>
            <p:nvPr/>
          </p:nvPicPr>
          <p:blipFill>
            <a:blip r:embed="rId8"/>
            <a:stretch>
              <a:fillRect/>
            </a:stretch>
          </p:blipFill>
          <p:spPr>
            <a:xfrm>
              <a:off x="4978475" y="3952448"/>
              <a:ext cx="940890" cy="326197"/>
            </a:xfrm>
            <a:prstGeom prst="rect">
              <a:avLst/>
            </a:prstGeom>
            <a:ln>
              <a:noFill/>
            </a:ln>
          </p:spPr>
        </p:pic>
        <p:sp>
          <p:nvSpPr>
            <p:cNvPr id="21" name="Rectángulo 20"/>
            <p:cNvSpPr/>
            <p:nvPr/>
          </p:nvSpPr>
          <p:spPr>
            <a:xfrm>
              <a:off x="4164086" y="5485965"/>
              <a:ext cx="2484116" cy="5895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MX"/>
            </a:p>
          </p:txBody>
        </p:sp>
      </p:grpSp>
      <p:pic>
        <p:nvPicPr>
          <p:cNvPr id="17" name="Imagen 16"/>
          <p:cNvPicPr>
            <a:picLocks noChangeAspect="1"/>
          </p:cNvPicPr>
          <p:nvPr/>
        </p:nvPicPr>
        <p:blipFill>
          <a:blip r:embed="rId9"/>
          <a:stretch>
            <a:fillRect/>
          </a:stretch>
        </p:blipFill>
        <p:spPr>
          <a:xfrm>
            <a:off x="6650212" y="69543"/>
            <a:ext cx="2397819" cy="1274756"/>
          </a:xfrm>
          <a:prstGeom prst="rect">
            <a:avLst/>
          </a:prstGeom>
        </p:spPr>
      </p:pic>
    </p:spTree>
    <p:extLst>
      <p:ext uri="{BB962C8B-B14F-4D97-AF65-F5344CB8AC3E}">
        <p14:creationId xmlns:p14="http://schemas.microsoft.com/office/powerpoint/2010/main" val="2301059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randombar(horizontal)">
                                      <p:cBhvr>
                                        <p:cTn id="10" dur="500"/>
                                        <p:tgtEl>
                                          <p:spTgt spid="22"/>
                                        </p:tgtEl>
                                      </p:cBhvr>
                                    </p:animEffect>
                                  </p:childTnLst>
                                </p:cTn>
                              </p:par>
                              <p:par>
                                <p:cTn id="11" presetID="14" presetClass="entr" presetSubtype="1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randombar(horizontal)">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408348" y="148053"/>
            <a:ext cx="4378817" cy="6640010"/>
          </a:xfrm>
          <a:prstGeom prst="rect">
            <a:avLst/>
          </a:prstGeom>
        </p:spPr>
      </p:pic>
      <p:pic>
        <p:nvPicPr>
          <p:cNvPr id="3" name="Imagen 2"/>
          <p:cNvPicPr>
            <a:picLocks noChangeAspect="1"/>
          </p:cNvPicPr>
          <p:nvPr/>
        </p:nvPicPr>
        <p:blipFill>
          <a:blip r:embed="rId3"/>
          <a:stretch>
            <a:fillRect/>
          </a:stretch>
        </p:blipFill>
        <p:spPr>
          <a:xfrm>
            <a:off x="6650212" y="69543"/>
            <a:ext cx="2397819" cy="1274756"/>
          </a:xfrm>
          <a:prstGeom prst="rect">
            <a:avLst/>
          </a:prstGeom>
        </p:spPr>
      </p:pic>
    </p:spTree>
    <p:extLst>
      <p:ext uri="{BB962C8B-B14F-4D97-AF65-F5344CB8AC3E}">
        <p14:creationId xmlns:p14="http://schemas.microsoft.com/office/powerpoint/2010/main" val="88087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left)">
                                      <p:cBhvr>
                                        <p:cTn id="8" dur="500"/>
                                        <p:tgtEl>
                                          <p:spTgt spid="2"/>
                                        </p:tgtEl>
                                      </p:cBhvr>
                                    </p:animEffect>
                                  </p:childTnLst>
                                </p:cTn>
                              </p:par>
                              <p:par>
                                <p:cTn id="9" presetID="12" presetClass="entr" presetSubtype="2"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p:tgtEl>
                                          <p:spTgt spid="3"/>
                                        </p:tgtEl>
                                        <p:attrNameLst>
                                          <p:attrName>ppt_x</p:attrName>
                                        </p:attrNameLst>
                                      </p:cBhvr>
                                      <p:tavLst>
                                        <p:tav tm="0">
                                          <p:val>
                                            <p:strVal val="#ppt_x+#ppt_w*1.125000"/>
                                          </p:val>
                                        </p:tav>
                                        <p:tav tm="100000">
                                          <p:val>
                                            <p:strVal val="#ppt_x"/>
                                          </p:val>
                                        </p:tav>
                                      </p:tavLst>
                                    </p:anim>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2"/>
          <a:stretch>
            <a:fillRect/>
          </a:stretch>
        </p:blipFill>
        <p:spPr>
          <a:xfrm>
            <a:off x="868955" y="478652"/>
            <a:ext cx="2034084" cy="1545904"/>
          </a:xfrm>
          <a:prstGeom prst="ellipse">
            <a:avLst/>
          </a:prstGeom>
          <a:ln>
            <a:noFill/>
          </a:ln>
          <a:effectLst>
            <a:softEdge rad="112500"/>
          </a:effectLst>
        </p:spPr>
      </p:pic>
      <p:pic>
        <p:nvPicPr>
          <p:cNvPr id="8" name="Imagen 7"/>
          <p:cNvPicPr>
            <a:picLocks noChangeAspect="1"/>
          </p:cNvPicPr>
          <p:nvPr/>
        </p:nvPicPr>
        <p:blipFill rotWithShape="1">
          <a:blip r:embed="rId3"/>
          <a:srcRect r="21900"/>
          <a:stretch/>
        </p:blipFill>
        <p:spPr>
          <a:xfrm>
            <a:off x="4741486" y="99387"/>
            <a:ext cx="2110076" cy="1659711"/>
          </a:xfrm>
          <a:prstGeom prst="ellipse">
            <a:avLst/>
          </a:prstGeom>
          <a:ln>
            <a:noFill/>
          </a:ln>
          <a:effectLst>
            <a:softEdge rad="112500"/>
          </a:effectLst>
        </p:spPr>
      </p:pic>
      <p:pic>
        <p:nvPicPr>
          <p:cNvPr id="9" name="Imagen 8"/>
          <p:cNvPicPr>
            <a:picLocks noChangeAspect="1"/>
          </p:cNvPicPr>
          <p:nvPr/>
        </p:nvPicPr>
        <p:blipFill>
          <a:blip r:embed="rId4"/>
          <a:stretch>
            <a:fillRect/>
          </a:stretch>
        </p:blipFill>
        <p:spPr>
          <a:xfrm>
            <a:off x="1369173" y="5167293"/>
            <a:ext cx="2089136" cy="1566852"/>
          </a:xfrm>
          <a:prstGeom prst="ellipse">
            <a:avLst/>
          </a:prstGeom>
          <a:ln>
            <a:noFill/>
          </a:ln>
          <a:effectLst>
            <a:softEdge rad="112500"/>
          </a:effectLst>
        </p:spPr>
      </p:pic>
      <p:pic>
        <p:nvPicPr>
          <p:cNvPr id="10" name="Imagen 9"/>
          <p:cNvPicPr>
            <a:picLocks noChangeAspect="1"/>
          </p:cNvPicPr>
          <p:nvPr/>
        </p:nvPicPr>
        <p:blipFill>
          <a:blip r:embed="rId5"/>
          <a:stretch>
            <a:fillRect/>
          </a:stretch>
        </p:blipFill>
        <p:spPr>
          <a:xfrm>
            <a:off x="6964718" y="2316792"/>
            <a:ext cx="1768806" cy="1521112"/>
          </a:xfrm>
          <a:prstGeom prst="ellipse">
            <a:avLst/>
          </a:prstGeom>
          <a:ln>
            <a:noFill/>
          </a:ln>
          <a:effectLst>
            <a:softEdge rad="112500"/>
          </a:effectLst>
        </p:spPr>
      </p:pic>
      <p:pic>
        <p:nvPicPr>
          <p:cNvPr id="11" name="Imagen 10"/>
          <p:cNvPicPr>
            <a:picLocks noChangeAspect="1"/>
          </p:cNvPicPr>
          <p:nvPr/>
        </p:nvPicPr>
        <p:blipFill>
          <a:blip r:embed="rId6"/>
          <a:stretch>
            <a:fillRect/>
          </a:stretch>
        </p:blipFill>
        <p:spPr>
          <a:xfrm>
            <a:off x="6346588" y="5069255"/>
            <a:ext cx="2057211" cy="1536479"/>
          </a:xfrm>
          <a:prstGeom prst="ellipse">
            <a:avLst/>
          </a:prstGeom>
          <a:ln>
            <a:noFill/>
          </a:ln>
          <a:effectLst>
            <a:softEdge rad="112500"/>
          </a:effectLst>
        </p:spPr>
      </p:pic>
      <p:sp>
        <p:nvSpPr>
          <p:cNvPr id="2" name="Llamada de flecha cuádruple 1"/>
          <p:cNvSpPr/>
          <p:nvPr/>
        </p:nvSpPr>
        <p:spPr>
          <a:xfrm rot="1892799">
            <a:off x="1671650" y="992894"/>
            <a:ext cx="5731098" cy="4752303"/>
          </a:xfrm>
          <a:prstGeom prst="quadArrowCallout">
            <a:avLst>
              <a:gd name="adj1" fmla="val 4506"/>
              <a:gd name="adj2" fmla="val 18515"/>
              <a:gd name="adj3" fmla="val 18515"/>
              <a:gd name="adj4" fmla="val 319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 name="Imagen 3"/>
          <p:cNvPicPr>
            <a:picLocks noChangeAspect="1"/>
          </p:cNvPicPr>
          <p:nvPr/>
        </p:nvPicPr>
        <p:blipFill>
          <a:blip r:embed="rId7"/>
          <a:stretch>
            <a:fillRect/>
          </a:stretch>
        </p:blipFill>
        <p:spPr>
          <a:xfrm>
            <a:off x="2903039" y="2079605"/>
            <a:ext cx="3169566" cy="2501909"/>
          </a:xfrm>
          <a:prstGeom prst="ellipse">
            <a:avLst/>
          </a:prstGeom>
          <a:ln w="9525" cap="rnd">
            <a:solidFill>
              <a:schemeClr val="accent1">
                <a:lumMod val="60000"/>
                <a:lumOff val="4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Imagen 11"/>
          <p:cNvPicPr>
            <a:picLocks noChangeAspect="1"/>
          </p:cNvPicPr>
          <p:nvPr/>
        </p:nvPicPr>
        <p:blipFill>
          <a:blip r:embed="rId8"/>
          <a:stretch>
            <a:fillRect/>
          </a:stretch>
        </p:blipFill>
        <p:spPr>
          <a:xfrm>
            <a:off x="6650212" y="69543"/>
            <a:ext cx="2397819" cy="1274756"/>
          </a:xfrm>
          <a:prstGeom prst="rect">
            <a:avLst/>
          </a:prstGeom>
        </p:spPr>
      </p:pic>
    </p:spTree>
    <p:extLst>
      <p:ext uri="{BB962C8B-B14F-4D97-AF65-F5344CB8AC3E}">
        <p14:creationId xmlns:p14="http://schemas.microsoft.com/office/powerpoint/2010/main" val="20721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right)">
                                      <p:cBhvr>
                                        <p:cTn id="8" dur="500"/>
                                        <p:tgtEl>
                                          <p:spTgt spid="7"/>
                                        </p:tgtEl>
                                      </p:cBhvr>
                                    </p:animEffect>
                                  </p:childTnLst>
                                </p:cTn>
                              </p:par>
                              <p:par>
                                <p:cTn id="9" presetID="12" presetClass="entr" presetSubtype="8"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ppt_x</p:attrName>
                                        </p:attrNameLst>
                                      </p:cBhvr>
                                      <p:tavLst>
                                        <p:tav tm="0">
                                          <p:val>
                                            <p:strVal val="#ppt_x-#ppt_w*1.125000"/>
                                          </p:val>
                                        </p:tav>
                                        <p:tav tm="100000">
                                          <p:val>
                                            <p:strVal val="#ppt_x"/>
                                          </p:val>
                                        </p:tav>
                                      </p:tavLst>
                                    </p:anim>
                                    <p:animEffect transition="in" filter="wipe(right)">
                                      <p:cBhvr>
                                        <p:cTn id="12" dur="500"/>
                                        <p:tgtEl>
                                          <p:spTgt spid="8"/>
                                        </p:tgtEl>
                                      </p:cBhvr>
                                    </p:animEffect>
                                  </p:childTnLst>
                                </p:cTn>
                              </p:par>
                              <p:par>
                                <p:cTn id="13" presetID="12" presetClass="entr" presetSubtype="8"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p:tgtEl>
                                          <p:spTgt spid="9"/>
                                        </p:tgtEl>
                                        <p:attrNameLst>
                                          <p:attrName>ppt_x</p:attrName>
                                        </p:attrNameLst>
                                      </p:cBhvr>
                                      <p:tavLst>
                                        <p:tav tm="0">
                                          <p:val>
                                            <p:strVal val="#ppt_x-#ppt_w*1.125000"/>
                                          </p:val>
                                        </p:tav>
                                        <p:tav tm="100000">
                                          <p:val>
                                            <p:strVal val="#ppt_x"/>
                                          </p:val>
                                        </p:tav>
                                      </p:tavLst>
                                    </p:anim>
                                    <p:animEffect transition="in" filter="wipe(right)">
                                      <p:cBhvr>
                                        <p:cTn id="16" dur="500"/>
                                        <p:tgtEl>
                                          <p:spTgt spid="9"/>
                                        </p:tgtEl>
                                      </p:cBhvr>
                                    </p:animEffect>
                                  </p:childTnLst>
                                </p:cTn>
                              </p:par>
                              <p:par>
                                <p:cTn id="17" presetID="12" presetClass="entr" presetSubtype="8"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p:tgtEl>
                                          <p:spTgt spid="10"/>
                                        </p:tgtEl>
                                        <p:attrNameLst>
                                          <p:attrName>ppt_x</p:attrName>
                                        </p:attrNameLst>
                                      </p:cBhvr>
                                      <p:tavLst>
                                        <p:tav tm="0">
                                          <p:val>
                                            <p:strVal val="#ppt_x-#ppt_w*1.125000"/>
                                          </p:val>
                                        </p:tav>
                                        <p:tav tm="100000">
                                          <p:val>
                                            <p:strVal val="#ppt_x"/>
                                          </p:val>
                                        </p:tav>
                                      </p:tavLst>
                                    </p:anim>
                                    <p:animEffect transition="in" filter="wipe(right)">
                                      <p:cBhvr>
                                        <p:cTn id="20" dur="500"/>
                                        <p:tgtEl>
                                          <p:spTgt spid="10"/>
                                        </p:tgtEl>
                                      </p:cBhvr>
                                    </p:animEffect>
                                  </p:childTnLst>
                                </p:cTn>
                              </p:par>
                              <p:par>
                                <p:cTn id="21" presetID="12" presetClass="entr" presetSubtype="8"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p:tgtEl>
                                          <p:spTgt spid="11"/>
                                        </p:tgtEl>
                                        <p:attrNameLst>
                                          <p:attrName>ppt_x</p:attrName>
                                        </p:attrNameLst>
                                      </p:cBhvr>
                                      <p:tavLst>
                                        <p:tav tm="0">
                                          <p:val>
                                            <p:strVal val="#ppt_x-#ppt_w*1.125000"/>
                                          </p:val>
                                        </p:tav>
                                        <p:tav tm="100000">
                                          <p:val>
                                            <p:strVal val="#ppt_x"/>
                                          </p:val>
                                        </p:tav>
                                      </p:tavLst>
                                    </p:anim>
                                    <p:animEffect transition="in" filter="wipe(right)">
                                      <p:cBhvr>
                                        <p:cTn id="24" dur="500"/>
                                        <p:tgtEl>
                                          <p:spTgt spid="11"/>
                                        </p:tgtEl>
                                      </p:cBhvr>
                                    </p:animEffect>
                                  </p:childTnLst>
                                </p:cTn>
                              </p:par>
                              <p:par>
                                <p:cTn id="25" presetID="12" presetClass="entr" presetSubtype="8"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p:tgtEl>
                                          <p:spTgt spid="2"/>
                                        </p:tgtEl>
                                        <p:attrNameLst>
                                          <p:attrName>ppt_x</p:attrName>
                                        </p:attrNameLst>
                                      </p:cBhvr>
                                      <p:tavLst>
                                        <p:tav tm="0">
                                          <p:val>
                                            <p:strVal val="#ppt_x-#ppt_w*1.125000"/>
                                          </p:val>
                                        </p:tav>
                                        <p:tav tm="100000">
                                          <p:val>
                                            <p:strVal val="#ppt_x"/>
                                          </p:val>
                                        </p:tav>
                                      </p:tavLst>
                                    </p:anim>
                                    <p:animEffect transition="in" filter="wipe(right)">
                                      <p:cBhvr>
                                        <p:cTn id="28" dur="500"/>
                                        <p:tgtEl>
                                          <p:spTgt spid="2"/>
                                        </p:tgtEl>
                                      </p:cBhvr>
                                    </p:animEffect>
                                  </p:childTnLst>
                                </p:cTn>
                              </p:par>
                              <p:par>
                                <p:cTn id="29" presetID="12" presetClass="entr" presetSubtype="8"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p:tgtEl>
                                          <p:spTgt spid="4"/>
                                        </p:tgtEl>
                                        <p:attrNameLst>
                                          <p:attrName>ppt_x</p:attrName>
                                        </p:attrNameLst>
                                      </p:cBhvr>
                                      <p:tavLst>
                                        <p:tav tm="0">
                                          <p:val>
                                            <p:strVal val="#ppt_x-#ppt_w*1.125000"/>
                                          </p:val>
                                        </p:tav>
                                        <p:tav tm="100000">
                                          <p:val>
                                            <p:strVal val="#ppt_x"/>
                                          </p:val>
                                        </p:tav>
                                      </p:tavLst>
                                    </p:anim>
                                    <p:animEffect transition="in" filter="wipe(right)">
                                      <p:cBhvr>
                                        <p:cTn id="32" dur="500"/>
                                        <p:tgtEl>
                                          <p:spTgt spid="4"/>
                                        </p:tgtEl>
                                      </p:cBhvr>
                                    </p:animEffect>
                                  </p:childTnLst>
                                </p:cTn>
                              </p:par>
                              <p:par>
                                <p:cTn id="33" presetID="12" presetClass="entr" presetSubtype="8"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p:tgtEl>
                                          <p:spTgt spid="12"/>
                                        </p:tgtEl>
                                        <p:attrNameLst>
                                          <p:attrName>ppt_x</p:attrName>
                                        </p:attrNameLst>
                                      </p:cBhvr>
                                      <p:tavLst>
                                        <p:tav tm="0">
                                          <p:val>
                                            <p:strVal val="#ppt_x-#ppt_w*1.125000"/>
                                          </p:val>
                                        </p:tav>
                                        <p:tav tm="100000">
                                          <p:val>
                                            <p:strVal val="#ppt_x"/>
                                          </p:val>
                                        </p:tav>
                                      </p:tavLst>
                                    </p:anim>
                                    <p:animEffect transition="in" filter="wipe(right)">
                                      <p:cBhvr>
                                        <p:cTn id="3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2969" y1="50199" x2="16094" y2="43625"/>
                        <a14:foregroundMark x1="5313" y1="54382" x2="8125" y2="56574"/>
                        <a14:foregroundMark x1="30469" y1="17131" x2="46250" y2="22510"/>
                        <a14:foregroundMark x1="66875" y1="22311" x2="70469" y2="17131"/>
                        <a14:foregroundMark x1="80625" y1="24303" x2="82344" y2="26494"/>
                        <a14:foregroundMark x1="67656" y1="28685" x2="69531" y2="31873"/>
                        <a14:foregroundMark x1="67656" y1="76892" x2="81563" y2="79283"/>
                        <a14:foregroundMark x1="56094" y1="21315" x2="58594" y2="21912"/>
                        <a14:foregroundMark x1="22813" y1="36255" x2="25781" y2="33865"/>
                        <a14:foregroundMark x1="21094" y1="60359" x2="24219" y2="63347"/>
                        <a14:foregroundMark x1="55781" y1="78287" x2="60000" y2="77888"/>
                      </a14:backgroundRemoval>
                    </a14:imgEffect>
                  </a14:imgLayer>
                </a14:imgProps>
              </a:ext>
            </a:extLst>
          </a:blip>
          <a:stretch>
            <a:fillRect/>
          </a:stretch>
        </p:blipFill>
        <p:spPr>
          <a:xfrm>
            <a:off x="1148364" y="1114023"/>
            <a:ext cx="6718480" cy="5253105"/>
          </a:xfrm>
          <a:prstGeom prst="rect">
            <a:avLst/>
          </a:prstGeom>
        </p:spPr>
      </p:pic>
      <p:sp>
        <p:nvSpPr>
          <p:cNvPr id="3" name="CuadroTexto 2"/>
          <p:cNvSpPr txBox="1"/>
          <p:nvPr/>
        </p:nvSpPr>
        <p:spPr>
          <a:xfrm>
            <a:off x="7152487" y="2019447"/>
            <a:ext cx="1622739" cy="369332"/>
          </a:xfrm>
          <a:prstGeom prst="rect">
            <a:avLst/>
          </a:prstGeom>
          <a:noFill/>
        </p:spPr>
        <p:txBody>
          <a:bodyPr wrap="square" rtlCol="0">
            <a:spAutoFit/>
          </a:bodyPr>
          <a:lstStyle/>
          <a:p>
            <a:r>
              <a:rPr lang="es-MX" b="1" dirty="0" smtClean="0">
                <a:solidFill>
                  <a:schemeClr val="accent4">
                    <a:lumMod val="50000"/>
                  </a:schemeClr>
                </a:solidFill>
              </a:rPr>
              <a:t>APOPTOSIS</a:t>
            </a:r>
            <a:endParaRPr lang="es-MX" b="1" dirty="0">
              <a:solidFill>
                <a:schemeClr val="accent4">
                  <a:lumMod val="50000"/>
                </a:schemeClr>
              </a:solidFill>
            </a:endParaRPr>
          </a:p>
        </p:txBody>
      </p:sp>
      <p:sp>
        <p:nvSpPr>
          <p:cNvPr id="4" name="CuadroTexto 3"/>
          <p:cNvSpPr txBox="1"/>
          <p:nvPr/>
        </p:nvSpPr>
        <p:spPr>
          <a:xfrm>
            <a:off x="7425292" y="4980365"/>
            <a:ext cx="1622739" cy="369332"/>
          </a:xfrm>
          <a:prstGeom prst="rect">
            <a:avLst/>
          </a:prstGeom>
          <a:noFill/>
        </p:spPr>
        <p:txBody>
          <a:bodyPr wrap="square" rtlCol="0">
            <a:spAutoFit/>
          </a:bodyPr>
          <a:lstStyle/>
          <a:p>
            <a:r>
              <a:rPr lang="es-MX" b="1" dirty="0" smtClean="0">
                <a:solidFill>
                  <a:schemeClr val="accent4">
                    <a:lumMod val="50000"/>
                  </a:schemeClr>
                </a:solidFill>
              </a:rPr>
              <a:t>NECROSIS</a:t>
            </a:r>
            <a:endParaRPr lang="es-MX" b="1" dirty="0">
              <a:solidFill>
                <a:schemeClr val="accent4">
                  <a:lumMod val="50000"/>
                </a:schemeClr>
              </a:solidFill>
            </a:endParaRPr>
          </a:p>
        </p:txBody>
      </p:sp>
      <p:pic>
        <p:nvPicPr>
          <p:cNvPr id="5" name="Imagen 4"/>
          <p:cNvPicPr>
            <a:picLocks noChangeAspect="1"/>
          </p:cNvPicPr>
          <p:nvPr/>
        </p:nvPicPr>
        <p:blipFill>
          <a:blip r:embed="rId4"/>
          <a:stretch>
            <a:fillRect/>
          </a:stretch>
        </p:blipFill>
        <p:spPr>
          <a:xfrm>
            <a:off x="6650212" y="69543"/>
            <a:ext cx="2397819" cy="1274756"/>
          </a:xfrm>
          <a:prstGeom prst="rect">
            <a:avLst/>
          </a:prstGeom>
        </p:spPr>
      </p:pic>
    </p:spTree>
    <p:extLst>
      <p:ext uri="{BB962C8B-B14F-4D97-AF65-F5344CB8AC3E}">
        <p14:creationId xmlns:p14="http://schemas.microsoft.com/office/powerpoint/2010/main" val="174099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left)">
                                      <p:cBhvr>
                                        <p:cTn id="8" dur="500"/>
                                        <p:tgtEl>
                                          <p:spTgt spid="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p:tgtEl>
                                          <p:spTgt spid="3"/>
                                        </p:tgtEl>
                                        <p:attrNameLst>
                                          <p:attrName>ppt_x</p:attrName>
                                        </p:attrNameLst>
                                      </p:cBhvr>
                                      <p:tavLst>
                                        <p:tav tm="0">
                                          <p:val>
                                            <p:strVal val="#ppt_x+#ppt_w*1.125000"/>
                                          </p:val>
                                        </p:tav>
                                        <p:tav tm="100000">
                                          <p:val>
                                            <p:strVal val="#ppt_x"/>
                                          </p:val>
                                        </p:tav>
                                      </p:tavLst>
                                    </p:anim>
                                    <p:animEffect transition="in" filter="wipe(left)">
                                      <p:cBhvr>
                                        <p:cTn id="12" dur="500"/>
                                        <p:tgtEl>
                                          <p:spTgt spid="3"/>
                                        </p:tgtEl>
                                      </p:cBhvr>
                                    </p:animEffect>
                                  </p:childTnLst>
                                </p:cTn>
                              </p:par>
                              <p:par>
                                <p:cTn id="13" presetID="12" presetClass="entr" presetSubtype="2"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p:tgtEl>
                                          <p:spTgt spid="4"/>
                                        </p:tgtEl>
                                        <p:attrNameLst>
                                          <p:attrName>ppt_x</p:attrName>
                                        </p:attrNameLst>
                                      </p:cBhvr>
                                      <p:tavLst>
                                        <p:tav tm="0">
                                          <p:val>
                                            <p:strVal val="#ppt_x+#ppt_w*1.125000"/>
                                          </p:val>
                                        </p:tav>
                                        <p:tav tm="100000">
                                          <p:val>
                                            <p:strVal val="#ppt_x"/>
                                          </p:val>
                                        </p:tav>
                                      </p:tavLst>
                                    </p:anim>
                                    <p:animEffect transition="in" filter="wipe(left)">
                                      <p:cBhvr>
                                        <p:cTn id="16" dur="500"/>
                                        <p:tgtEl>
                                          <p:spTgt spid="4"/>
                                        </p:tgtEl>
                                      </p:cBhvr>
                                    </p:animEffect>
                                  </p:childTnLst>
                                </p:cTn>
                              </p:par>
                              <p:par>
                                <p:cTn id="17" presetID="12" presetClass="entr" presetSubtype="2"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p:tgtEl>
                                          <p:spTgt spid="5"/>
                                        </p:tgtEl>
                                        <p:attrNameLst>
                                          <p:attrName>ppt_x</p:attrName>
                                        </p:attrNameLst>
                                      </p:cBhvr>
                                      <p:tavLst>
                                        <p:tav tm="0">
                                          <p:val>
                                            <p:strVal val="#ppt_x+#ppt_w*1.125000"/>
                                          </p:val>
                                        </p:tav>
                                        <p:tav tm="100000">
                                          <p:val>
                                            <p:strVal val="#ppt_x"/>
                                          </p:val>
                                        </p:tav>
                                      </p:tavLst>
                                    </p:anim>
                                    <p:animEffect transition="in" filter="wipe(left)">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243401" y="1968932"/>
            <a:ext cx="4334651" cy="3075991"/>
          </a:xfrm>
          <a:prstGeom prst="ellipse">
            <a:avLst/>
          </a:prstGeom>
          <a:ln>
            <a:noFill/>
          </a:ln>
          <a:effectLst>
            <a:softEdge rad="112500"/>
          </a:effectLst>
        </p:spPr>
      </p:pic>
      <p:sp>
        <p:nvSpPr>
          <p:cNvPr id="3" name="Rayo 2"/>
          <p:cNvSpPr/>
          <p:nvPr/>
        </p:nvSpPr>
        <p:spPr>
          <a:xfrm rot="3661782">
            <a:off x="6300977" y="894550"/>
            <a:ext cx="729049" cy="1594022"/>
          </a:xfrm>
          <a:prstGeom prst="lightningBol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Rayo 3"/>
          <p:cNvSpPr/>
          <p:nvPr/>
        </p:nvSpPr>
        <p:spPr>
          <a:xfrm rot="20127042">
            <a:off x="1901428" y="882936"/>
            <a:ext cx="729049" cy="1594022"/>
          </a:xfrm>
          <a:prstGeom prst="lightningBol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Rayo 4"/>
          <p:cNvSpPr/>
          <p:nvPr/>
        </p:nvSpPr>
        <p:spPr>
          <a:xfrm rot="4691077">
            <a:off x="7047453" y="2228131"/>
            <a:ext cx="729049" cy="1594022"/>
          </a:xfrm>
          <a:prstGeom prst="lightningBol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ayo 5"/>
          <p:cNvSpPr/>
          <p:nvPr/>
        </p:nvSpPr>
        <p:spPr>
          <a:xfrm rot="14800006">
            <a:off x="1627372" y="4365732"/>
            <a:ext cx="729049" cy="1594022"/>
          </a:xfrm>
          <a:prstGeom prst="lightningBol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Rayo 6"/>
          <p:cNvSpPr/>
          <p:nvPr/>
        </p:nvSpPr>
        <p:spPr>
          <a:xfrm rot="1477570">
            <a:off x="4078720" y="309335"/>
            <a:ext cx="729049" cy="1594022"/>
          </a:xfrm>
          <a:prstGeom prst="lightningBol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Rayo 7"/>
          <p:cNvSpPr/>
          <p:nvPr/>
        </p:nvSpPr>
        <p:spPr>
          <a:xfrm rot="6910130">
            <a:off x="6979708" y="3715341"/>
            <a:ext cx="729049" cy="1594022"/>
          </a:xfrm>
          <a:prstGeom prst="lightningBol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Rayo 8"/>
          <p:cNvSpPr/>
          <p:nvPr/>
        </p:nvSpPr>
        <p:spPr>
          <a:xfrm rot="8446485">
            <a:off x="5801405" y="4846946"/>
            <a:ext cx="729049" cy="1594022"/>
          </a:xfrm>
          <a:prstGeom prst="lightningBol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Rayo 9"/>
          <p:cNvSpPr/>
          <p:nvPr/>
        </p:nvSpPr>
        <p:spPr>
          <a:xfrm rot="12951860">
            <a:off x="3640207" y="5127448"/>
            <a:ext cx="729049" cy="1594022"/>
          </a:xfrm>
          <a:prstGeom prst="lightningBol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Rayo 10"/>
          <p:cNvSpPr/>
          <p:nvPr/>
        </p:nvSpPr>
        <p:spPr>
          <a:xfrm rot="18607544">
            <a:off x="1034532" y="2473561"/>
            <a:ext cx="729049" cy="1594022"/>
          </a:xfrm>
          <a:prstGeom prst="lightningBol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2" name="Imagen 11"/>
          <p:cNvPicPr>
            <a:picLocks noChangeAspect="1"/>
          </p:cNvPicPr>
          <p:nvPr/>
        </p:nvPicPr>
        <p:blipFill>
          <a:blip r:embed="rId3"/>
          <a:stretch>
            <a:fillRect/>
          </a:stretch>
        </p:blipFill>
        <p:spPr>
          <a:xfrm>
            <a:off x="6650212" y="69543"/>
            <a:ext cx="2397819" cy="1274756"/>
          </a:xfrm>
          <a:prstGeom prst="rect">
            <a:avLst/>
          </a:prstGeom>
        </p:spPr>
      </p:pic>
    </p:spTree>
    <p:extLst>
      <p:ext uri="{BB962C8B-B14F-4D97-AF65-F5344CB8AC3E}">
        <p14:creationId xmlns:p14="http://schemas.microsoft.com/office/powerpoint/2010/main" val="624508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checkerboard(across)">
                                      <p:cBhvr>
                                        <p:cTn id="10" dur="500"/>
                                        <p:tgtEl>
                                          <p:spTgt spid="3"/>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heckerboard(across)">
                                      <p:cBhvr>
                                        <p:cTn id="13" dur="500"/>
                                        <p:tgtEl>
                                          <p:spTgt spid="4"/>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checkerboard(across)">
                                      <p:cBhvr>
                                        <p:cTn id="16" dur="500"/>
                                        <p:tgtEl>
                                          <p:spTgt spid="5"/>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checkerboard(across)">
                                      <p:cBhvr>
                                        <p:cTn id="19" dur="500"/>
                                        <p:tgtEl>
                                          <p:spTgt spid="6"/>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checkerboard(across)">
                                      <p:cBhvr>
                                        <p:cTn id="22" dur="500"/>
                                        <p:tgtEl>
                                          <p:spTgt spid="7"/>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checkerboard(across)">
                                      <p:cBhvr>
                                        <p:cTn id="25" dur="500"/>
                                        <p:tgtEl>
                                          <p:spTgt spid="8"/>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checkerboard(across)">
                                      <p:cBhvr>
                                        <p:cTn id="28" dur="500"/>
                                        <p:tgtEl>
                                          <p:spTgt spid="9"/>
                                        </p:tgtEl>
                                      </p:cBhvr>
                                    </p:animEffect>
                                  </p:childTnLst>
                                </p:cTn>
                              </p:par>
                              <p:par>
                                <p:cTn id="29" presetID="5" presetClass="entr" presetSubtype="1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checkerboard(across)">
                                      <p:cBhvr>
                                        <p:cTn id="31" dur="500"/>
                                        <p:tgtEl>
                                          <p:spTgt spid="10"/>
                                        </p:tgtEl>
                                      </p:cBhvr>
                                    </p:animEffect>
                                  </p:childTnLst>
                                </p:cTn>
                              </p:par>
                              <p:par>
                                <p:cTn id="32" presetID="5" presetClass="entr" presetSubtype="1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checkerboard(across)">
                                      <p:cBhvr>
                                        <p:cTn id="34" dur="500"/>
                                        <p:tgtEl>
                                          <p:spTgt spid="11"/>
                                        </p:tgtEl>
                                      </p:cBhvr>
                                    </p:animEffect>
                                  </p:childTnLst>
                                </p:cTn>
                              </p:par>
                              <p:par>
                                <p:cTn id="35" presetID="5" presetClass="entr" presetSubtype="1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checkerboard(across)">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847591" y="1635616"/>
            <a:ext cx="8023538" cy="4584879"/>
          </a:xfrm>
          <a:prstGeom prst="rect">
            <a:avLst/>
          </a:prstGeom>
        </p:spPr>
      </p:pic>
      <p:pic>
        <p:nvPicPr>
          <p:cNvPr id="3" name="Imagen 2"/>
          <p:cNvPicPr>
            <a:picLocks noChangeAspect="1"/>
          </p:cNvPicPr>
          <p:nvPr/>
        </p:nvPicPr>
        <p:blipFill>
          <a:blip r:embed="rId3"/>
          <a:stretch>
            <a:fillRect/>
          </a:stretch>
        </p:blipFill>
        <p:spPr>
          <a:xfrm>
            <a:off x="6650212" y="69543"/>
            <a:ext cx="2397819" cy="1274756"/>
          </a:xfrm>
          <a:prstGeom prst="rect">
            <a:avLst/>
          </a:prstGeom>
        </p:spPr>
      </p:pic>
    </p:spTree>
    <p:extLst>
      <p:ext uri="{BB962C8B-B14F-4D97-AF65-F5344CB8AC3E}">
        <p14:creationId xmlns:p14="http://schemas.microsoft.com/office/powerpoint/2010/main" val="869654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3"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3)">
                                      <p:cBhvr>
                                        <p:cTn id="7" dur="2000"/>
                                        <p:tgtEl>
                                          <p:spTgt spid="2"/>
                                        </p:tgtEl>
                                      </p:cBhvr>
                                    </p:animEffect>
                                  </p:childTnLst>
                                </p:cTn>
                              </p:par>
                              <p:par>
                                <p:cTn id="8" presetID="21" presetClass="entr" presetSubtype="3"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heel(3)">
                                      <p:cBhvr>
                                        <p:cTn id="10"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2215164" y="123683"/>
            <a:ext cx="4778064" cy="830997"/>
          </a:xfrm>
          <a:prstGeom prst="rect">
            <a:avLst/>
          </a:prstGeom>
          <a:noFill/>
        </p:spPr>
        <p:txBody>
          <a:bodyPr wrap="square" rtlCol="0">
            <a:spAutoFit/>
          </a:bodyPr>
          <a:lstStyle/>
          <a:p>
            <a:pPr algn="ctr"/>
            <a:r>
              <a:rPr lang="es-MX" sz="2400" dirty="0" smtClean="0">
                <a:solidFill>
                  <a:schemeClr val="bg2">
                    <a:lumMod val="10000"/>
                  </a:schemeClr>
                </a:solidFill>
                <a:latin typeface="Arial Black" panose="020B0A04020102020204" pitchFamily="34" charset="0"/>
              </a:rPr>
              <a:t>EFECTOS DE LOS RADICALES LIBRES</a:t>
            </a:r>
            <a:endParaRPr lang="es-MX" sz="2400" dirty="0">
              <a:solidFill>
                <a:schemeClr val="bg2">
                  <a:lumMod val="10000"/>
                </a:schemeClr>
              </a:solidFill>
              <a:latin typeface="Arial Black" panose="020B0A04020102020204" pitchFamily="34" charset="0"/>
            </a:endParaRPr>
          </a:p>
        </p:txBody>
      </p:sp>
      <p:sp>
        <p:nvSpPr>
          <p:cNvPr id="4" name="Rectángulo 3"/>
          <p:cNvSpPr/>
          <p:nvPr/>
        </p:nvSpPr>
        <p:spPr>
          <a:xfrm>
            <a:off x="1414529" y="1369643"/>
            <a:ext cx="2537138" cy="1236372"/>
          </a:xfrm>
          <a:prstGeom prst="rect">
            <a:avLst/>
          </a:prstGeom>
          <a:solidFill>
            <a:schemeClr val="accent5">
              <a:lumMod val="75000"/>
              <a:lumOff val="25000"/>
            </a:schemeClr>
          </a:solidFill>
          <a:ln>
            <a:solidFill>
              <a:schemeClr val="accent5">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smtClean="0">
                <a:latin typeface="Bookman Old Style" panose="02050604050505020204" pitchFamily="18" charset="0"/>
              </a:rPr>
              <a:t>DAÑO CELULAR</a:t>
            </a:r>
            <a:endParaRPr lang="es-MX" b="1" dirty="0">
              <a:latin typeface="Bookman Old Style" panose="02050604050505020204" pitchFamily="18" charset="0"/>
            </a:endParaRPr>
          </a:p>
        </p:txBody>
      </p:sp>
      <p:sp>
        <p:nvSpPr>
          <p:cNvPr id="5" name="Rectángulo redondeado 4"/>
          <p:cNvSpPr/>
          <p:nvPr/>
        </p:nvSpPr>
        <p:spPr>
          <a:xfrm>
            <a:off x="4119092" y="1240854"/>
            <a:ext cx="4494726" cy="1493949"/>
          </a:xfrm>
          <a:prstGeom prst="roundRect">
            <a:avLst/>
          </a:prstGeom>
          <a:solidFill>
            <a:schemeClr val="accent5">
              <a:lumMod val="75000"/>
              <a:lumOff val="25000"/>
            </a:schemeClr>
          </a:solidFill>
          <a:ln>
            <a:solidFill>
              <a:schemeClr val="accent5">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smtClean="0">
                <a:latin typeface="Bookman Old Style" panose="02050604050505020204" pitchFamily="18" charset="0"/>
              </a:rPr>
              <a:t>INFLAMACION, ENFERMEDADES CARDIOVASCULARES, ARTRITIS, ENVEJECIMIENTO PREMATURO, CANCER</a:t>
            </a:r>
            <a:endParaRPr lang="es-MX" b="1" dirty="0">
              <a:latin typeface="Bookman Old Style" panose="02050604050505020204" pitchFamily="18" charset="0"/>
            </a:endParaRPr>
          </a:p>
        </p:txBody>
      </p:sp>
      <p:sp>
        <p:nvSpPr>
          <p:cNvPr id="6" name="Rectángulo 5"/>
          <p:cNvSpPr/>
          <p:nvPr/>
        </p:nvSpPr>
        <p:spPr>
          <a:xfrm>
            <a:off x="1414529" y="3223871"/>
            <a:ext cx="2537138" cy="1236372"/>
          </a:xfrm>
          <a:prstGeom prst="rect">
            <a:avLst/>
          </a:prstGeom>
          <a:solidFill>
            <a:schemeClr val="accent5">
              <a:lumMod val="75000"/>
              <a:lumOff val="25000"/>
            </a:schemeClr>
          </a:solidFill>
          <a:ln>
            <a:solidFill>
              <a:schemeClr val="accent5">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smtClean="0">
                <a:latin typeface="Bookman Old Style" panose="02050604050505020204" pitchFamily="18" charset="0"/>
              </a:rPr>
              <a:t>SISTEMA INMUNITARIO</a:t>
            </a:r>
            <a:endParaRPr lang="es-MX" b="1" dirty="0">
              <a:latin typeface="Bookman Old Style" panose="02050604050505020204" pitchFamily="18" charset="0"/>
            </a:endParaRPr>
          </a:p>
        </p:txBody>
      </p:sp>
      <p:sp>
        <p:nvSpPr>
          <p:cNvPr id="7" name="Rectángulo redondeado 6"/>
          <p:cNvSpPr/>
          <p:nvPr/>
        </p:nvSpPr>
        <p:spPr>
          <a:xfrm>
            <a:off x="4119092" y="3095082"/>
            <a:ext cx="4494726" cy="1493949"/>
          </a:xfrm>
          <a:prstGeom prst="roundRect">
            <a:avLst/>
          </a:prstGeom>
          <a:solidFill>
            <a:schemeClr val="accent5">
              <a:lumMod val="75000"/>
              <a:lumOff val="25000"/>
            </a:schemeClr>
          </a:solidFill>
          <a:ln>
            <a:solidFill>
              <a:schemeClr val="accent5">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smtClean="0">
                <a:latin typeface="Bookman Old Style" panose="02050604050505020204" pitchFamily="18" charset="0"/>
              </a:rPr>
              <a:t>DISMINUCION DE LA CAPACIDAD DEFENSIVA INNATA DEL ORGANISMO</a:t>
            </a:r>
            <a:endParaRPr lang="es-MX" b="1" dirty="0">
              <a:latin typeface="Bookman Old Style" panose="02050604050505020204" pitchFamily="18" charset="0"/>
            </a:endParaRPr>
          </a:p>
        </p:txBody>
      </p:sp>
      <p:sp>
        <p:nvSpPr>
          <p:cNvPr id="8" name="Rectángulo 7"/>
          <p:cNvSpPr/>
          <p:nvPr/>
        </p:nvSpPr>
        <p:spPr>
          <a:xfrm>
            <a:off x="1414529" y="5043946"/>
            <a:ext cx="2537138" cy="1236372"/>
          </a:xfrm>
          <a:prstGeom prst="rect">
            <a:avLst/>
          </a:prstGeom>
          <a:solidFill>
            <a:schemeClr val="accent5">
              <a:lumMod val="75000"/>
              <a:lumOff val="25000"/>
            </a:schemeClr>
          </a:solidFill>
          <a:ln>
            <a:solidFill>
              <a:schemeClr val="accent5">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smtClean="0">
                <a:latin typeface="Bookman Old Style" panose="02050604050505020204" pitchFamily="18" charset="0"/>
              </a:rPr>
              <a:t>ENVEJECIMIENTO PREMATURO</a:t>
            </a:r>
            <a:endParaRPr lang="es-MX" b="1" dirty="0">
              <a:latin typeface="Bookman Old Style" panose="02050604050505020204" pitchFamily="18" charset="0"/>
            </a:endParaRPr>
          </a:p>
        </p:txBody>
      </p:sp>
      <p:sp>
        <p:nvSpPr>
          <p:cNvPr id="9" name="Rectángulo redondeado 8"/>
          <p:cNvSpPr/>
          <p:nvPr/>
        </p:nvSpPr>
        <p:spPr>
          <a:xfrm>
            <a:off x="4119092" y="4915158"/>
            <a:ext cx="4494726" cy="1493949"/>
          </a:xfrm>
          <a:prstGeom prst="roundRect">
            <a:avLst/>
          </a:prstGeom>
          <a:solidFill>
            <a:schemeClr val="accent5">
              <a:lumMod val="75000"/>
              <a:lumOff val="25000"/>
            </a:schemeClr>
          </a:solidFill>
          <a:ln>
            <a:solidFill>
              <a:schemeClr val="accent5">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smtClean="0">
                <a:latin typeface="Bookman Old Style" panose="02050604050505020204" pitchFamily="18" charset="0"/>
              </a:rPr>
              <a:t>DAÑO A LOS TELOMEROS, ALTERACION DEL ADN , MUTACIONES Y MYOR NECROSIS CELULAR</a:t>
            </a:r>
            <a:endParaRPr lang="es-MX" b="1" dirty="0">
              <a:latin typeface="Bookman Old Style" panose="02050604050505020204" pitchFamily="18" charset="0"/>
            </a:endParaRPr>
          </a:p>
        </p:txBody>
      </p:sp>
      <p:pic>
        <p:nvPicPr>
          <p:cNvPr id="10" name="Imagen 9"/>
          <p:cNvPicPr>
            <a:picLocks noChangeAspect="1"/>
          </p:cNvPicPr>
          <p:nvPr/>
        </p:nvPicPr>
        <p:blipFill>
          <a:blip r:embed="rId2"/>
          <a:stretch>
            <a:fillRect/>
          </a:stretch>
        </p:blipFill>
        <p:spPr>
          <a:xfrm>
            <a:off x="6650212" y="69543"/>
            <a:ext cx="2397819" cy="1274756"/>
          </a:xfrm>
          <a:prstGeom prst="rect">
            <a:avLst/>
          </a:prstGeom>
        </p:spPr>
      </p:pic>
    </p:spTree>
    <p:extLst>
      <p:ext uri="{BB962C8B-B14F-4D97-AF65-F5344CB8AC3E}">
        <p14:creationId xmlns:p14="http://schemas.microsoft.com/office/powerpoint/2010/main" val="1060519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6" grpId="0" animBg="1"/>
      <p:bldP spid="7" grpId="0" animBg="1"/>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clrChange>
              <a:clrFrom>
                <a:srgbClr val="FFFFFF"/>
              </a:clrFrom>
              <a:clrTo>
                <a:srgbClr val="FFFFFF">
                  <a:alpha val="0"/>
                </a:srgbClr>
              </a:clrTo>
            </a:clrChange>
          </a:blip>
          <a:stretch>
            <a:fillRect/>
          </a:stretch>
        </p:blipFill>
        <p:spPr>
          <a:xfrm>
            <a:off x="1135200" y="1248455"/>
            <a:ext cx="7648192" cy="5432136"/>
          </a:xfrm>
          <a:prstGeom prst="rect">
            <a:avLst/>
          </a:prstGeom>
        </p:spPr>
      </p:pic>
      <p:pic>
        <p:nvPicPr>
          <p:cNvPr id="3" name="Imagen 2"/>
          <p:cNvPicPr>
            <a:picLocks noChangeAspect="1"/>
          </p:cNvPicPr>
          <p:nvPr/>
        </p:nvPicPr>
        <p:blipFill>
          <a:blip r:embed="rId3"/>
          <a:stretch>
            <a:fillRect/>
          </a:stretch>
        </p:blipFill>
        <p:spPr>
          <a:xfrm>
            <a:off x="6650212" y="69543"/>
            <a:ext cx="2397819" cy="1274756"/>
          </a:xfrm>
          <a:prstGeom prst="rect">
            <a:avLst/>
          </a:prstGeom>
        </p:spPr>
      </p:pic>
    </p:spTree>
    <p:extLst>
      <p:ext uri="{BB962C8B-B14F-4D97-AF65-F5344CB8AC3E}">
        <p14:creationId xmlns:p14="http://schemas.microsoft.com/office/powerpoint/2010/main" val="2518300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par>
                                <p:cTn id="8" presetID="8" presetClass="entr" presetSubtype="16"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amond(in)">
                                      <p:cBhvr>
                                        <p:cTn id="10"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102290" y="576197"/>
            <a:ext cx="5373666" cy="1077218"/>
          </a:xfrm>
          <a:prstGeom prst="rect">
            <a:avLst/>
          </a:prstGeom>
          <a:noFill/>
        </p:spPr>
        <p:txBody>
          <a:bodyPr wrap="square" rtlCol="0">
            <a:spAutoFit/>
          </a:bodyPr>
          <a:lstStyle/>
          <a:p>
            <a:pPr algn="ctr"/>
            <a:r>
              <a:rPr lang="es-MX" sz="3200" b="1" dirty="0" smtClean="0"/>
              <a:t>Agentes etiológicos del daño celular</a:t>
            </a:r>
            <a:endParaRPr lang="es-MX" sz="3200" b="1" dirty="0"/>
          </a:p>
        </p:txBody>
      </p:sp>
      <p:sp>
        <p:nvSpPr>
          <p:cNvPr id="5" name="CuadroTexto 4"/>
          <p:cNvSpPr txBox="1"/>
          <p:nvPr/>
        </p:nvSpPr>
        <p:spPr>
          <a:xfrm>
            <a:off x="764087" y="2354893"/>
            <a:ext cx="7678455" cy="3416320"/>
          </a:xfrm>
          <a:prstGeom prst="rect">
            <a:avLst/>
          </a:prstGeom>
          <a:noFill/>
        </p:spPr>
        <p:txBody>
          <a:bodyPr wrap="square" rtlCol="0">
            <a:spAutoFit/>
          </a:bodyPr>
          <a:lstStyle/>
          <a:p>
            <a:pPr marL="342900" indent="-342900">
              <a:buFont typeface="Wingdings" panose="05000000000000000000" pitchFamily="2" charset="2"/>
              <a:buChar char="v"/>
            </a:pPr>
            <a:r>
              <a:rPr lang="es-MX" sz="2400" b="1" dirty="0" smtClean="0">
                <a:latin typeface="Arial Unicode MS" panose="020B0604020202020204" pitchFamily="34" charset="-128"/>
                <a:ea typeface="Arial Unicode MS" panose="020B0604020202020204" pitchFamily="34" charset="-128"/>
                <a:cs typeface="Arial Unicode MS" panose="020B0604020202020204" pitchFamily="34" charset="-128"/>
              </a:rPr>
              <a:t>Hipoxia/Anoxia: menor irrigación, disminución del aporte de O</a:t>
            </a:r>
            <a:r>
              <a:rPr lang="es-MX" b="1" dirty="0" smtClean="0">
                <a:latin typeface="Arial Unicode MS" panose="020B0604020202020204" pitchFamily="34" charset="-128"/>
                <a:ea typeface="Arial Unicode MS" panose="020B0604020202020204" pitchFamily="34" charset="-128"/>
                <a:cs typeface="Arial Unicode MS" panose="020B0604020202020204" pitchFamily="34" charset="-128"/>
              </a:rPr>
              <a:t>2</a:t>
            </a:r>
          </a:p>
          <a:p>
            <a:pPr marL="342900" indent="-342900">
              <a:buFont typeface="Wingdings" panose="05000000000000000000" pitchFamily="2" charset="2"/>
              <a:buChar char="v"/>
            </a:pPr>
            <a:r>
              <a:rPr lang="es-MX" sz="2400" b="1" dirty="0" smtClean="0">
                <a:latin typeface="Arial Unicode MS" panose="020B0604020202020204" pitchFamily="34" charset="-128"/>
                <a:ea typeface="Arial Unicode MS" panose="020B0604020202020204" pitchFamily="34" charset="-128"/>
                <a:cs typeface="Arial Unicode MS" panose="020B0604020202020204" pitchFamily="34" charset="-128"/>
              </a:rPr>
              <a:t>Físicos: temperatura, presión, trauma</a:t>
            </a:r>
          </a:p>
          <a:p>
            <a:pPr marL="342900" indent="-342900">
              <a:buFont typeface="Wingdings" panose="05000000000000000000" pitchFamily="2" charset="2"/>
              <a:buChar char="v"/>
            </a:pPr>
            <a:r>
              <a:rPr lang="es-MX" sz="2400" b="1" dirty="0" smtClean="0">
                <a:latin typeface="Arial Unicode MS" panose="020B0604020202020204" pitchFamily="34" charset="-128"/>
                <a:ea typeface="Arial Unicode MS" panose="020B0604020202020204" pitchFamily="34" charset="-128"/>
                <a:cs typeface="Arial Unicode MS" panose="020B0604020202020204" pitchFamily="34" charset="-128"/>
              </a:rPr>
              <a:t>Químicos y farmacéuticos</a:t>
            </a:r>
          </a:p>
          <a:p>
            <a:pPr marL="342900" indent="-342900">
              <a:buFont typeface="Wingdings" panose="05000000000000000000" pitchFamily="2" charset="2"/>
              <a:buChar char="v"/>
            </a:pPr>
            <a:r>
              <a:rPr lang="es-MX" sz="2400" b="1" dirty="0" smtClean="0">
                <a:latin typeface="Arial Unicode MS" panose="020B0604020202020204" pitchFamily="34" charset="-128"/>
                <a:ea typeface="Arial Unicode MS" panose="020B0604020202020204" pitchFamily="34" charset="-128"/>
                <a:cs typeface="Arial Unicode MS" panose="020B0604020202020204" pitchFamily="34" charset="-128"/>
              </a:rPr>
              <a:t>Inmunológicos: Auto inmunidad </a:t>
            </a:r>
          </a:p>
          <a:p>
            <a:pPr marL="342900" indent="-342900">
              <a:buFont typeface="Wingdings" panose="05000000000000000000" pitchFamily="2" charset="2"/>
              <a:buChar char="v"/>
            </a:pPr>
            <a:r>
              <a:rPr lang="es-MX" sz="2400" b="1" dirty="0" smtClean="0">
                <a:latin typeface="Arial Unicode MS" panose="020B0604020202020204" pitchFamily="34" charset="-128"/>
                <a:ea typeface="Arial Unicode MS" panose="020B0604020202020204" pitchFamily="34" charset="-128"/>
                <a:cs typeface="Arial Unicode MS" panose="020B0604020202020204" pitchFamily="34" charset="-128"/>
              </a:rPr>
              <a:t>Agentes Infecciosos: virus, bacterias, hongos, etc.</a:t>
            </a:r>
          </a:p>
          <a:p>
            <a:pPr marL="342900" indent="-342900">
              <a:buFont typeface="Wingdings" panose="05000000000000000000" pitchFamily="2" charset="2"/>
              <a:buChar char="v"/>
            </a:pPr>
            <a:r>
              <a:rPr lang="es-MX" sz="2400" b="1" dirty="0" smtClean="0">
                <a:latin typeface="Arial Unicode MS" panose="020B0604020202020204" pitchFamily="34" charset="-128"/>
                <a:ea typeface="Arial Unicode MS" panose="020B0604020202020204" pitchFamily="34" charset="-128"/>
                <a:cs typeface="Arial Unicode MS" panose="020B0604020202020204" pitchFamily="34" charset="-128"/>
              </a:rPr>
              <a:t>Trastornos Genéticos : anomalías enzimáticas</a:t>
            </a:r>
          </a:p>
          <a:p>
            <a:pPr marL="342900" indent="-342900">
              <a:buFont typeface="Wingdings" panose="05000000000000000000" pitchFamily="2" charset="2"/>
              <a:buChar char="v"/>
            </a:pPr>
            <a:r>
              <a:rPr lang="es-MX" sz="2400" b="1" dirty="0" smtClean="0">
                <a:latin typeface="Arial Unicode MS" panose="020B0604020202020204" pitchFamily="34" charset="-128"/>
                <a:ea typeface="Arial Unicode MS" panose="020B0604020202020204" pitchFamily="34" charset="-128"/>
                <a:cs typeface="Arial Unicode MS" panose="020B0604020202020204" pitchFamily="34" charset="-128"/>
              </a:rPr>
              <a:t>Desequilibrios Nutricionales: carencias o excesos</a:t>
            </a:r>
          </a:p>
          <a:p>
            <a:pPr marL="342900" indent="-342900">
              <a:buFont typeface="Wingdings" panose="05000000000000000000" pitchFamily="2" charset="2"/>
              <a:buChar char="v"/>
            </a:pPr>
            <a:endParaRPr lang="es-MX" sz="2400" b="1"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6" name="Imagen 5"/>
          <p:cNvPicPr>
            <a:picLocks noChangeAspect="1"/>
          </p:cNvPicPr>
          <p:nvPr/>
        </p:nvPicPr>
        <p:blipFill>
          <a:blip r:embed="rId2"/>
          <a:stretch>
            <a:fillRect/>
          </a:stretch>
        </p:blipFill>
        <p:spPr>
          <a:xfrm>
            <a:off x="6650212" y="69543"/>
            <a:ext cx="2397819" cy="1274756"/>
          </a:xfrm>
          <a:prstGeom prst="rect">
            <a:avLst/>
          </a:prstGeom>
        </p:spPr>
      </p:pic>
    </p:spTree>
    <p:extLst>
      <p:ext uri="{BB962C8B-B14F-4D97-AF65-F5344CB8AC3E}">
        <p14:creationId xmlns:p14="http://schemas.microsoft.com/office/powerpoint/2010/main" val="69242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171182" y="1999775"/>
            <a:ext cx="7553195" cy="4093428"/>
          </a:xfrm>
          <a:prstGeom prst="rect">
            <a:avLst/>
          </a:prstGeom>
        </p:spPr>
        <p:txBody>
          <a:bodyPr wrap="square">
            <a:spAutoFit/>
          </a:bodyPr>
          <a:lstStyle/>
          <a:p>
            <a:pPr marL="457200" indent="-457200">
              <a:buFont typeface="Wingdings" panose="05000000000000000000" pitchFamily="2" charset="2"/>
              <a:buChar char="q"/>
            </a:pPr>
            <a:r>
              <a:rPr lang="es-MX" sz="2600" dirty="0" smtClean="0">
                <a:latin typeface="Arial Unicode MS" panose="020B0604020202020204" pitchFamily="34" charset="-128"/>
                <a:ea typeface="Arial Unicode MS" panose="020B0604020202020204" pitchFamily="34" charset="-128"/>
                <a:cs typeface="Arial Unicode MS" panose="020B0604020202020204" pitchFamily="34" charset="-128"/>
              </a:rPr>
              <a:t>Compuestos </a:t>
            </a:r>
            <a:r>
              <a:rPr lang="es-MX" sz="2600" dirty="0">
                <a:latin typeface="Arial Unicode MS" panose="020B0604020202020204" pitchFamily="34" charset="-128"/>
                <a:ea typeface="Arial Unicode MS" panose="020B0604020202020204" pitchFamily="34" charset="-128"/>
                <a:cs typeface="Arial Unicode MS" panose="020B0604020202020204" pitchFamily="34" charset="-128"/>
              </a:rPr>
              <a:t>antioxidantes </a:t>
            </a:r>
            <a:r>
              <a:rPr lang="es-MX" sz="2600" dirty="0" smtClean="0">
                <a:latin typeface="Arial Unicode MS" panose="020B0604020202020204" pitchFamily="34" charset="-128"/>
                <a:ea typeface="Arial Unicode MS" panose="020B0604020202020204" pitchFamily="34" charset="-128"/>
                <a:cs typeface="Arial Unicode MS" panose="020B0604020202020204" pitchFamily="34" charset="-128"/>
              </a:rPr>
              <a:t>plasmáticos </a:t>
            </a:r>
          </a:p>
          <a:p>
            <a:pPr lvl="3"/>
            <a:r>
              <a:rPr lang="es-MX" sz="26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s-MX" sz="2600" dirty="0" smtClean="0">
                <a:latin typeface="Arial Unicode MS" panose="020B0604020202020204" pitchFamily="34" charset="-128"/>
                <a:ea typeface="Arial Unicode MS" panose="020B0604020202020204" pitchFamily="34" charset="-128"/>
                <a:cs typeface="Arial Unicode MS" panose="020B0604020202020204" pitchFamily="34" charset="-128"/>
              </a:rPr>
              <a:t>	GSH, 	</a:t>
            </a:r>
            <a:r>
              <a:rPr lang="es-MX" sz="2600" dirty="0" err="1" smtClean="0">
                <a:latin typeface="Arial Unicode MS" panose="020B0604020202020204" pitchFamily="34" charset="-128"/>
                <a:ea typeface="Arial Unicode MS" panose="020B0604020202020204" pitchFamily="34" charset="-128"/>
                <a:cs typeface="Arial Unicode MS" panose="020B0604020202020204" pitchFamily="34" charset="-128"/>
              </a:rPr>
              <a:t>ubiquinol</a:t>
            </a:r>
            <a:r>
              <a:rPr lang="es-MX" sz="2600" dirty="0">
                <a:latin typeface="Arial Unicode MS" panose="020B0604020202020204" pitchFamily="34" charset="-128"/>
                <a:ea typeface="Arial Unicode MS" panose="020B0604020202020204" pitchFamily="34" charset="-128"/>
                <a:cs typeface="Arial Unicode MS" panose="020B0604020202020204" pitchFamily="34" charset="-128"/>
              </a:rPr>
              <a:t>, flavonoides, </a:t>
            </a:r>
            <a:r>
              <a:rPr lang="es-MX" sz="2600" dirty="0" smtClean="0">
                <a:latin typeface="Arial Unicode MS" panose="020B0604020202020204" pitchFamily="34" charset="-128"/>
                <a:ea typeface="Arial Unicode MS" panose="020B0604020202020204" pitchFamily="34" charset="-128"/>
                <a:cs typeface="Arial Unicode MS" panose="020B0604020202020204" pitchFamily="34" charset="-128"/>
              </a:rPr>
              <a:t>			ácido	úrico, Vitaminas A</a:t>
            </a:r>
            <a:r>
              <a:rPr lang="es-MX" sz="2600" dirty="0">
                <a:latin typeface="Arial Unicode MS" panose="020B0604020202020204" pitchFamily="34" charset="-128"/>
                <a:ea typeface="Arial Unicode MS" panose="020B0604020202020204" pitchFamily="34" charset="-128"/>
                <a:cs typeface="Arial Unicode MS" panose="020B0604020202020204" pitchFamily="34" charset="-128"/>
              </a:rPr>
              <a:t>, C y E</a:t>
            </a:r>
          </a:p>
          <a:p>
            <a:pPr marL="342900" indent="-342900">
              <a:buFont typeface="Wingdings" panose="05000000000000000000" pitchFamily="2" charset="2"/>
              <a:buChar char="q"/>
            </a:pPr>
            <a:r>
              <a:rPr lang="es-MX" sz="2600" dirty="0">
                <a:latin typeface="Arial Unicode MS" panose="020B0604020202020204" pitchFamily="34" charset="-128"/>
                <a:ea typeface="Arial Unicode MS" panose="020B0604020202020204" pitchFamily="34" charset="-128"/>
                <a:cs typeface="Arial Unicode MS" panose="020B0604020202020204" pitchFamily="34" charset="-128"/>
              </a:rPr>
              <a:t>Enzimas antioxidantes </a:t>
            </a:r>
            <a:endParaRPr lang="es-MX" sz="2600"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r>
              <a:rPr lang="es-MX" sz="2600"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s-MX" sz="2600" dirty="0" err="1" smtClean="0">
                <a:latin typeface="Arial Unicode MS" panose="020B0604020202020204" pitchFamily="34" charset="-128"/>
                <a:ea typeface="Arial Unicode MS" panose="020B0604020202020204" pitchFamily="34" charset="-128"/>
                <a:cs typeface="Arial Unicode MS" panose="020B0604020202020204" pitchFamily="34" charset="-128"/>
              </a:rPr>
              <a:t>Superóxido</a:t>
            </a:r>
            <a:r>
              <a:rPr lang="es-MX" sz="2600"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s-MX" sz="2600" dirty="0" err="1">
                <a:latin typeface="Arial Unicode MS" panose="020B0604020202020204" pitchFamily="34" charset="-128"/>
                <a:ea typeface="Arial Unicode MS" panose="020B0604020202020204" pitchFamily="34" charset="-128"/>
                <a:cs typeface="Arial Unicode MS" panose="020B0604020202020204" pitchFamily="34" charset="-128"/>
              </a:rPr>
              <a:t>dismutasa</a:t>
            </a:r>
            <a:r>
              <a:rPr lang="es-MX" sz="2600" dirty="0">
                <a:latin typeface="Arial Unicode MS" panose="020B0604020202020204" pitchFamily="34" charset="-128"/>
                <a:ea typeface="Arial Unicode MS" panose="020B0604020202020204" pitchFamily="34" charset="-128"/>
                <a:cs typeface="Arial Unicode MS" panose="020B0604020202020204" pitchFamily="34" charset="-128"/>
              </a:rPr>
              <a:t>, glutatión </a:t>
            </a:r>
            <a:r>
              <a:rPr lang="es-MX" sz="2600"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s-MX" sz="2600" dirty="0" err="1" smtClean="0">
                <a:latin typeface="Arial Unicode MS" panose="020B0604020202020204" pitchFamily="34" charset="-128"/>
                <a:ea typeface="Arial Unicode MS" panose="020B0604020202020204" pitchFamily="34" charset="-128"/>
                <a:cs typeface="Arial Unicode MS" panose="020B0604020202020204" pitchFamily="34" charset="-128"/>
              </a:rPr>
              <a:t>peroxidasa</a:t>
            </a:r>
            <a:r>
              <a:rPr lang="es-MX" sz="26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s-MX" sz="2600"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s-MX" sz="2600" b="1" dirty="0" smtClean="0">
                <a:latin typeface="Arial Unicode MS" panose="020B0604020202020204" pitchFamily="34" charset="-128"/>
                <a:ea typeface="Arial Unicode MS" panose="020B0604020202020204" pitchFamily="34" charset="-128"/>
                <a:cs typeface="Arial Unicode MS" panose="020B0604020202020204" pitchFamily="34" charset="-128"/>
              </a:rPr>
              <a:t>GLUTATIÓN 				REDUCTASA</a:t>
            </a:r>
            <a:endParaRPr lang="es-MX" sz="2600" b="1" dirty="0">
              <a:latin typeface="Arial Unicode MS" panose="020B0604020202020204" pitchFamily="34" charset="-128"/>
              <a:ea typeface="Arial Unicode MS" panose="020B0604020202020204" pitchFamily="34" charset="-128"/>
              <a:cs typeface="Arial Unicode MS" panose="020B0604020202020204" pitchFamily="34" charset="-128"/>
            </a:endParaRPr>
          </a:p>
          <a:p>
            <a:pPr marL="342900" indent="-342900">
              <a:buFont typeface="Wingdings" panose="05000000000000000000" pitchFamily="2" charset="2"/>
              <a:buChar char="q"/>
            </a:pPr>
            <a:r>
              <a:rPr lang="es-MX" sz="2600" dirty="0">
                <a:latin typeface="Arial Unicode MS" panose="020B0604020202020204" pitchFamily="34" charset="-128"/>
                <a:ea typeface="Arial Unicode MS" panose="020B0604020202020204" pitchFamily="34" charset="-128"/>
                <a:cs typeface="Arial Unicode MS" panose="020B0604020202020204" pitchFamily="34" charset="-128"/>
              </a:rPr>
              <a:t>Secuestradores de iones metálicos</a:t>
            </a:r>
          </a:p>
          <a:p>
            <a:r>
              <a:rPr lang="es-MX" sz="26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s-MX" sz="2600"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s-MX" sz="2600" dirty="0" err="1" smtClean="0">
                <a:latin typeface="Arial Unicode MS" panose="020B0604020202020204" pitchFamily="34" charset="-128"/>
                <a:ea typeface="Arial Unicode MS" panose="020B0604020202020204" pitchFamily="34" charset="-128"/>
                <a:cs typeface="Arial Unicode MS" panose="020B0604020202020204" pitchFamily="34" charset="-128"/>
              </a:rPr>
              <a:t>Transferrina</a:t>
            </a:r>
            <a:r>
              <a:rPr lang="es-MX" sz="26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s-MX" sz="2600" dirty="0" smtClean="0">
                <a:latin typeface="Arial Unicode MS" panose="020B0604020202020204" pitchFamily="34" charset="-128"/>
                <a:ea typeface="Arial Unicode MS" panose="020B0604020202020204" pitchFamily="34" charset="-128"/>
                <a:cs typeface="Arial Unicode MS" panose="020B0604020202020204" pitchFamily="34" charset="-128"/>
              </a:rPr>
              <a:t>ferritina, 					</a:t>
            </a:r>
            <a:r>
              <a:rPr lang="es-MX" sz="2600" dirty="0" err="1" smtClean="0">
                <a:latin typeface="Arial Unicode MS" panose="020B0604020202020204" pitchFamily="34" charset="-128"/>
                <a:ea typeface="Arial Unicode MS" panose="020B0604020202020204" pitchFamily="34" charset="-128"/>
                <a:cs typeface="Arial Unicode MS" panose="020B0604020202020204" pitchFamily="34" charset="-128"/>
              </a:rPr>
              <a:t>lactoferrina</a:t>
            </a:r>
            <a:r>
              <a:rPr lang="es-MX" sz="26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s-MX" sz="2600" dirty="0" smtClean="0">
                <a:latin typeface="Arial Unicode MS" panose="020B0604020202020204" pitchFamily="34" charset="-128"/>
                <a:ea typeface="Arial Unicode MS" panose="020B0604020202020204" pitchFamily="34" charset="-128"/>
                <a:cs typeface="Arial Unicode MS" panose="020B0604020202020204" pitchFamily="34" charset="-128"/>
              </a:rPr>
              <a:t>óxido nítrico</a:t>
            </a:r>
            <a:endParaRPr lang="es-MX" sz="26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CuadroTexto 2"/>
          <p:cNvSpPr txBox="1"/>
          <p:nvPr/>
        </p:nvSpPr>
        <p:spPr>
          <a:xfrm>
            <a:off x="1171182" y="471708"/>
            <a:ext cx="5665420" cy="1200329"/>
          </a:xfrm>
          <a:prstGeom prst="rect">
            <a:avLst/>
          </a:prstGeom>
          <a:noFill/>
        </p:spPr>
        <p:txBody>
          <a:bodyPr wrap="square" rtlCol="0">
            <a:spAutoFit/>
          </a:bodyPr>
          <a:lstStyle/>
          <a:p>
            <a:pPr algn="ctr"/>
            <a:r>
              <a:rPr lang="es-MX" sz="3600" b="1" dirty="0">
                <a:latin typeface="Arial Unicode MS" panose="020B0604020202020204" pitchFamily="34" charset="-128"/>
                <a:ea typeface="Arial Unicode MS" panose="020B0604020202020204" pitchFamily="34" charset="-128"/>
                <a:cs typeface="Arial Unicode MS" panose="020B0604020202020204" pitchFamily="34" charset="-128"/>
              </a:rPr>
              <a:t>Defensas antioxidantes del organismo</a:t>
            </a:r>
            <a:endParaRPr lang="es-MX" sz="3600" b="1" dirty="0"/>
          </a:p>
        </p:txBody>
      </p:sp>
      <p:pic>
        <p:nvPicPr>
          <p:cNvPr id="4" name="Imagen 3"/>
          <p:cNvPicPr>
            <a:picLocks noChangeAspect="1"/>
          </p:cNvPicPr>
          <p:nvPr/>
        </p:nvPicPr>
        <p:blipFill>
          <a:blip r:embed="rId2"/>
          <a:stretch>
            <a:fillRect/>
          </a:stretch>
        </p:blipFill>
        <p:spPr>
          <a:xfrm>
            <a:off x="6650212" y="69543"/>
            <a:ext cx="2397819" cy="1274756"/>
          </a:xfrm>
          <a:prstGeom prst="rect">
            <a:avLst/>
          </a:prstGeom>
        </p:spPr>
      </p:pic>
    </p:spTree>
    <p:extLst>
      <p:ext uri="{BB962C8B-B14F-4D97-AF65-F5344CB8AC3E}">
        <p14:creationId xmlns:p14="http://schemas.microsoft.com/office/powerpoint/2010/main" val="161969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par>
                                <p:cTn id="8" presetID="2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edge">
                                      <p:cBhvr>
                                        <p:cTn id="10"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64935" y="306770"/>
            <a:ext cx="8596006" cy="6180528"/>
          </a:xfrm>
          <a:prstGeom prst="rect">
            <a:avLst/>
          </a:prstGeom>
        </p:spPr>
      </p:pic>
      <p:pic>
        <p:nvPicPr>
          <p:cNvPr id="3" name="Imagen 2"/>
          <p:cNvPicPr>
            <a:picLocks noChangeAspect="1"/>
          </p:cNvPicPr>
          <p:nvPr/>
        </p:nvPicPr>
        <p:blipFill>
          <a:blip r:embed="rId3"/>
          <a:stretch>
            <a:fillRect/>
          </a:stretch>
        </p:blipFill>
        <p:spPr>
          <a:xfrm>
            <a:off x="6650212" y="69543"/>
            <a:ext cx="2397819" cy="1274756"/>
          </a:xfrm>
          <a:prstGeom prst="rect">
            <a:avLst/>
          </a:prstGeom>
        </p:spPr>
      </p:pic>
    </p:spTree>
    <p:extLst>
      <p:ext uri="{BB962C8B-B14F-4D97-AF65-F5344CB8AC3E}">
        <p14:creationId xmlns:p14="http://schemas.microsoft.com/office/powerpoint/2010/main" val="3197187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plus(in)">
                                      <p:cBhvr>
                                        <p:cTn id="7" dur="2000"/>
                                        <p:tgtEl>
                                          <p:spTgt spid="2"/>
                                        </p:tgtEl>
                                      </p:cBhvr>
                                    </p:animEffect>
                                  </p:childTnLst>
                                </p:cTn>
                              </p:par>
                              <p:par>
                                <p:cTn id="8" presetID="13" presetClass="entr" presetSubtype="16"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plus(in)">
                                      <p:cBhvr>
                                        <p:cTn id="10"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309093" y="1885024"/>
            <a:ext cx="6227096" cy="4670322"/>
          </a:xfrm>
          <a:prstGeom prst="rect">
            <a:avLst/>
          </a:prstGeom>
        </p:spPr>
      </p:pic>
      <p:sp>
        <p:nvSpPr>
          <p:cNvPr id="3" name="CuadroTexto 2"/>
          <p:cNvSpPr txBox="1"/>
          <p:nvPr/>
        </p:nvSpPr>
        <p:spPr>
          <a:xfrm>
            <a:off x="1323383" y="327872"/>
            <a:ext cx="5071137" cy="1200329"/>
          </a:xfrm>
          <a:prstGeom prst="rect">
            <a:avLst/>
          </a:prstGeom>
          <a:noFill/>
        </p:spPr>
        <p:txBody>
          <a:bodyPr wrap="square" rtlCol="0">
            <a:spAutoFit/>
          </a:bodyPr>
          <a:lstStyle/>
          <a:p>
            <a:pPr algn="ctr"/>
            <a:r>
              <a:rPr lang="es-MX" sz="2400" b="1" dirty="0" smtClean="0">
                <a:solidFill>
                  <a:schemeClr val="accent4">
                    <a:lumMod val="50000"/>
                  </a:schemeClr>
                </a:solidFill>
                <a:latin typeface="Arial Unicode MS" panose="020B0604020202020204" pitchFamily="34" charset="-128"/>
                <a:ea typeface="Arial Unicode MS" panose="020B0604020202020204" pitchFamily="34" charset="-128"/>
                <a:cs typeface="Arial Unicode MS" panose="020B0604020202020204" pitchFamily="34" charset="-128"/>
              </a:rPr>
              <a:t>Constituido por alrededor de 50 billones de células que son la unidad fundamenta del organismo</a:t>
            </a:r>
            <a:endParaRPr lang="es-MX" sz="2400" b="1" dirty="0">
              <a:solidFill>
                <a:schemeClr val="accent4">
                  <a:lumMod val="50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5" name="Imagen 4"/>
          <p:cNvPicPr>
            <a:picLocks noChangeAspect="1"/>
          </p:cNvPicPr>
          <p:nvPr/>
        </p:nvPicPr>
        <p:blipFill>
          <a:blip r:embed="rId3"/>
          <a:stretch>
            <a:fillRect/>
          </a:stretch>
        </p:blipFill>
        <p:spPr>
          <a:xfrm>
            <a:off x="4567852" y="3798999"/>
            <a:ext cx="3936674" cy="2486978"/>
          </a:xfrm>
          <a:prstGeom prst="rect">
            <a:avLst/>
          </a:prstGeom>
        </p:spPr>
      </p:pic>
      <p:pic>
        <p:nvPicPr>
          <p:cNvPr id="6" name="Imagen 5"/>
          <p:cNvPicPr>
            <a:picLocks noChangeAspect="1"/>
          </p:cNvPicPr>
          <p:nvPr/>
        </p:nvPicPr>
        <p:blipFill>
          <a:blip r:embed="rId4"/>
          <a:stretch>
            <a:fillRect/>
          </a:stretch>
        </p:blipFill>
        <p:spPr>
          <a:xfrm>
            <a:off x="6650212" y="69543"/>
            <a:ext cx="2397819" cy="1274756"/>
          </a:xfrm>
          <a:prstGeom prst="rect">
            <a:avLst/>
          </a:prstGeom>
        </p:spPr>
      </p:pic>
    </p:spTree>
    <p:extLst>
      <p:ext uri="{BB962C8B-B14F-4D97-AF65-F5344CB8AC3E}">
        <p14:creationId xmlns:p14="http://schemas.microsoft.com/office/powerpoint/2010/main" val="317591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circle(in)">
                                      <p:cBhvr>
                                        <p:cTn id="10" dur="2000"/>
                                        <p:tgtEl>
                                          <p:spTgt spid="3"/>
                                        </p:tgtEl>
                                      </p:cBhvr>
                                    </p:animEffect>
                                  </p:childTnLst>
                                </p:cTn>
                              </p:par>
                              <p:par>
                                <p:cTn id="11" presetID="6" presetClass="entr" presetSubtype="16"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ircle(in)">
                                      <p:cBhvr>
                                        <p:cTn id="13" dur="2000"/>
                                        <p:tgtEl>
                                          <p:spTgt spid="5"/>
                                        </p:tgtEl>
                                      </p:cBhvr>
                                    </p:animEffect>
                                  </p:childTnLst>
                                </p:cTn>
                              </p:par>
                              <p:par>
                                <p:cTn id="14" presetID="6" presetClass="entr" presetSubtype="16"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circle(in)">
                                      <p:cBhvr>
                                        <p:cTn id="16"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redondeado 1"/>
          <p:cNvSpPr/>
          <p:nvPr/>
        </p:nvSpPr>
        <p:spPr>
          <a:xfrm>
            <a:off x="1275007" y="1400711"/>
            <a:ext cx="7134896" cy="4681972"/>
          </a:xfrm>
          <a:prstGeom prst="roundRect">
            <a:avLst/>
          </a:prstGeom>
          <a:solidFill>
            <a:schemeClr val="accent3">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anose="05000000000000000000" pitchFamily="2" charset="2"/>
              <a:buChar char="Ø"/>
            </a:pPr>
            <a:endParaRPr lang="es-MX" sz="2400" b="1"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marL="342900" indent="-342900" algn="ctr">
              <a:buFont typeface="Wingdings" panose="05000000000000000000" pitchFamily="2" charset="2"/>
              <a:buChar char="Ø"/>
            </a:pPr>
            <a:endParaRPr lang="es-MX" sz="2400" b="1" dirty="0">
              <a:latin typeface="Arial Unicode MS" panose="020B0604020202020204" pitchFamily="34" charset="-128"/>
              <a:ea typeface="Arial Unicode MS" panose="020B0604020202020204" pitchFamily="34" charset="-128"/>
              <a:cs typeface="Arial Unicode MS" panose="020B0604020202020204" pitchFamily="34" charset="-128"/>
            </a:endParaRPr>
          </a:p>
          <a:p>
            <a:pPr marL="342900" indent="-342900" algn="ctr">
              <a:buFont typeface="Wingdings" panose="05000000000000000000" pitchFamily="2" charset="2"/>
              <a:buChar char="Ø"/>
            </a:pPr>
            <a:r>
              <a:rPr lang="es-MX" sz="2400" b="1" dirty="0" smtClean="0">
                <a:latin typeface="Arial Unicode MS" panose="020B0604020202020204" pitchFamily="34" charset="-128"/>
                <a:ea typeface="Arial Unicode MS" panose="020B0604020202020204" pitchFamily="34" charset="-128"/>
                <a:cs typeface="Arial Unicode MS" panose="020B0604020202020204" pitchFamily="34" charset="-128"/>
              </a:rPr>
              <a:t>ALIMENTACION </a:t>
            </a:r>
            <a:r>
              <a:rPr lang="es-MX" sz="2400" b="1" dirty="0">
                <a:latin typeface="Arial Unicode MS" panose="020B0604020202020204" pitchFamily="34" charset="-128"/>
                <a:ea typeface="Arial Unicode MS" panose="020B0604020202020204" pitchFamily="34" charset="-128"/>
                <a:cs typeface="Arial Unicode MS" panose="020B0604020202020204" pitchFamily="34" charset="-128"/>
              </a:rPr>
              <a:t>CARENTE O DEFICIENTE EN NUTRIENTES</a:t>
            </a:r>
          </a:p>
          <a:p>
            <a:pPr marL="342900" indent="-342900" algn="ctr">
              <a:buFont typeface="Wingdings" panose="05000000000000000000" pitchFamily="2" charset="2"/>
              <a:buChar char="Ø"/>
            </a:pPr>
            <a:r>
              <a:rPr lang="es-MX" sz="2400" b="1" dirty="0">
                <a:latin typeface="Arial Unicode MS" panose="020B0604020202020204" pitchFamily="34" charset="-128"/>
                <a:ea typeface="Arial Unicode MS" panose="020B0604020202020204" pitchFamily="34" charset="-128"/>
                <a:cs typeface="Arial Unicode MS" panose="020B0604020202020204" pitchFamily="34" charset="-128"/>
              </a:rPr>
              <a:t>ALIMENTOS RICOS EN GRASAS </a:t>
            </a:r>
          </a:p>
          <a:p>
            <a:pPr marL="342900" indent="-342900" algn="ctr">
              <a:buFont typeface="Wingdings" panose="05000000000000000000" pitchFamily="2" charset="2"/>
              <a:buChar char="Ø"/>
            </a:pPr>
            <a:r>
              <a:rPr lang="es-MX" sz="2400" b="1" dirty="0">
                <a:latin typeface="Arial Unicode MS" panose="020B0604020202020204" pitchFamily="34" charset="-128"/>
                <a:ea typeface="Arial Unicode MS" panose="020B0604020202020204" pitchFamily="34" charset="-128"/>
                <a:cs typeface="Arial Unicode MS" panose="020B0604020202020204" pitchFamily="34" charset="-128"/>
              </a:rPr>
              <a:t>ALIMENTOS CON ALTO CONTENIDO ENERGETICO</a:t>
            </a:r>
          </a:p>
          <a:p>
            <a:pPr marL="342900" indent="-342900" algn="ctr">
              <a:buFont typeface="Wingdings" panose="05000000000000000000" pitchFamily="2" charset="2"/>
              <a:buChar char="Ø"/>
            </a:pPr>
            <a:r>
              <a:rPr lang="es-MX" sz="2400" b="1" dirty="0">
                <a:latin typeface="Arial Unicode MS" panose="020B0604020202020204" pitchFamily="34" charset="-128"/>
                <a:ea typeface="Arial Unicode MS" panose="020B0604020202020204" pitchFamily="34" charset="-128"/>
                <a:cs typeface="Arial Unicode MS" panose="020B0604020202020204" pitchFamily="34" charset="-128"/>
              </a:rPr>
              <a:t>ALIMENTOS PROCESADOS E INDUSTRIALIZADOS</a:t>
            </a:r>
          </a:p>
          <a:p>
            <a:pPr marL="342900" indent="-342900" algn="ctr">
              <a:buFont typeface="Wingdings" panose="05000000000000000000" pitchFamily="2" charset="2"/>
              <a:buChar char="Ø"/>
            </a:pPr>
            <a:r>
              <a:rPr lang="es-MX" sz="2400" b="1" dirty="0">
                <a:latin typeface="Arial Unicode MS" panose="020B0604020202020204" pitchFamily="34" charset="-128"/>
                <a:ea typeface="Arial Unicode MS" panose="020B0604020202020204" pitchFamily="34" charset="-128"/>
                <a:cs typeface="Arial Unicode MS" panose="020B0604020202020204" pitchFamily="34" charset="-128"/>
              </a:rPr>
              <a:t>ESCASO CONSUMO DE FRUTAS Y VERDURAS</a:t>
            </a:r>
          </a:p>
          <a:p>
            <a:pPr marL="342900" indent="-342900" algn="ctr">
              <a:buFont typeface="Wingdings" panose="05000000000000000000" pitchFamily="2" charset="2"/>
              <a:buChar char="Ø"/>
            </a:pPr>
            <a:endParaRPr lang="es-MX" sz="2400" b="1" dirty="0">
              <a:latin typeface="Arial Unicode MS" panose="020B0604020202020204" pitchFamily="34" charset="-128"/>
              <a:ea typeface="Arial Unicode MS" panose="020B0604020202020204" pitchFamily="34" charset="-128"/>
              <a:cs typeface="Arial Unicode MS" panose="020B0604020202020204" pitchFamily="34" charset="-128"/>
            </a:endParaRPr>
          </a:p>
          <a:p>
            <a:pPr marL="342900" indent="-342900" algn="ctr">
              <a:buFont typeface="Wingdings" panose="05000000000000000000" pitchFamily="2" charset="2"/>
              <a:buChar char="Ø"/>
            </a:pPr>
            <a:endParaRPr lang="es-MX" sz="2400" b="1"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3" name="Imagen 2"/>
          <p:cNvPicPr>
            <a:picLocks noChangeAspect="1"/>
          </p:cNvPicPr>
          <p:nvPr/>
        </p:nvPicPr>
        <p:blipFill>
          <a:blip r:embed="rId2"/>
          <a:stretch>
            <a:fillRect/>
          </a:stretch>
        </p:blipFill>
        <p:spPr>
          <a:xfrm>
            <a:off x="6650212" y="69543"/>
            <a:ext cx="2397819" cy="1274756"/>
          </a:xfrm>
          <a:prstGeom prst="rect">
            <a:avLst/>
          </a:prstGeom>
        </p:spPr>
      </p:pic>
    </p:spTree>
    <p:extLst>
      <p:ext uri="{BB962C8B-B14F-4D97-AF65-F5344CB8AC3E}">
        <p14:creationId xmlns:p14="http://schemas.microsoft.com/office/powerpoint/2010/main" val="2525574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2000"/>
                                        <p:tgtEl>
                                          <p:spTgt spid="2"/>
                                        </p:tgtEl>
                                      </p:cBhvr>
                                    </p:animEffect>
                                  </p:childTnLst>
                                </p:cTn>
                              </p:par>
                              <p:par>
                                <p:cTn id="8" presetID="6" presetClass="entr" presetSubtype="32"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circle(out)">
                                      <p:cBhvr>
                                        <p:cTn id="10"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820990" y="1764406"/>
            <a:ext cx="8234945" cy="3966692"/>
          </a:xfrm>
          <a:prstGeom prst="rect">
            <a:avLst/>
          </a:prstGeom>
        </p:spPr>
      </p:pic>
      <p:pic>
        <p:nvPicPr>
          <p:cNvPr id="3" name="Imagen 2"/>
          <p:cNvPicPr>
            <a:picLocks noChangeAspect="1"/>
          </p:cNvPicPr>
          <p:nvPr/>
        </p:nvPicPr>
        <p:blipFill>
          <a:blip r:embed="rId3"/>
          <a:stretch>
            <a:fillRect/>
          </a:stretch>
        </p:blipFill>
        <p:spPr>
          <a:xfrm>
            <a:off x="6650212" y="69543"/>
            <a:ext cx="2397819" cy="1274756"/>
          </a:xfrm>
          <a:prstGeom prst="rect">
            <a:avLst/>
          </a:prstGeom>
        </p:spPr>
      </p:pic>
    </p:spTree>
    <p:extLst>
      <p:ext uri="{BB962C8B-B14F-4D97-AF65-F5344CB8AC3E}">
        <p14:creationId xmlns:p14="http://schemas.microsoft.com/office/powerpoint/2010/main" val="14430237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665961" y="4031355"/>
            <a:ext cx="4216036" cy="2594779"/>
          </a:xfrm>
          <a:prstGeom prst="rect">
            <a:avLst/>
          </a:prstGeom>
        </p:spPr>
      </p:pic>
      <p:sp>
        <p:nvSpPr>
          <p:cNvPr id="4" name="CuadroTexto 3"/>
          <p:cNvSpPr txBox="1"/>
          <p:nvPr/>
        </p:nvSpPr>
        <p:spPr>
          <a:xfrm>
            <a:off x="3422981" y="378115"/>
            <a:ext cx="3031299" cy="830997"/>
          </a:xfrm>
          <a:prstGeom prst="rect">
            <a:avLst/>
          </a:prstGeom>
          <a:noFill/>
        </p:spPr>
        <p:txBody>
          <a:bodyPr wrap="square" rtlCol="0">
            <a:spAutoFit/>
          </a:bodyPr>
          <a:lstStyle/>
          <a:p>
            <a:r>
              <a:rPr lang="es-MX" sz="4800" b="1" dirty="0" smtClean="0">
                <a:solidFill>
                  <a:schemeClr val="accent4">
                    <a:lumMod val="50000"/>
                  </a:schemeClr>
                </a:solidFill>
              </a:rPr>
              <a:t>Glutatión</a:t>
            </a:r>
            <a:endParaRPr lang="es-MX" sz="4800" b="1" dirty="0">
              <a:solidFill>
                <a:schemeClr val="accent4">
                  <a:lumMod val="50000"/>
                </a:schemeClr>
              </a:solidFill>
            </a:endParaRPr>
          </a:p>
        </p:txBody>
      </p:sp>
      <p:sp>
        <p:nvSpPr>
          <p:cNvPr id="5" name="Rectángulo redondeado 4"/>
          <p:cNvSpPr/>
          <p:nvPr/>
        </p:nvSpPr>
        <p:spPr>
          <a:xfrm>
            <a:off x="1665961" y="1812387"/>
            <a:ext cx="7205084" cy="2079320"/>
          </a:xfrm>
          <a:prstGeom prst="roundRect">
            <a:avLst/>
          </a:prstGeom>
          <a:solidFill>
            <a:schemeClr val="accent2">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t>El glutatión es una </a:t>
            </a:r>
            <a:r>
              <a:rPr lang="es-MX" sz="2400" b="1" dirty="0" smtClean="0"/>
              <a:t>molécula </a:t>
            </a:r>
            <a:r>
              <a:rPr lang="es-MX" sz="2400" b="1" dirty="0"/>
              <a:t>producida naturalmente en el cuerpo en todo </a:t>
            </a:r>
            <a:r>
              <a:rPr lang="es-MX" sz="2400" b="1" dirty="0" smtClean="0"/>
              <a:t>momento. </a:t>
            </a:r>
            <a:r>
              <a:rPr lang="es-MX" sz="2400" b="1" dirty="0"/>
              <a:t>Es una combinación de tres </a:t>
            </a:r>
            <a:r>
              <a:rPr lang="es-MX" sz="2400" b="1" dirty="0" smtClean="0"/>
              <a:t>aminoácidos:</a:t>
            </a:r>
          </a:p>
          <a:p>
            <a:pPr algn="ctr"/>
            <a:r>
              <a:rPr lang="es-MX" sz="2400" b="1" dirty="0" smtClean="0"/>
              <a:t> CISTEÍNA, GLICINA Y AC GLUTAMICO</a:t>
            </a:r>
            <a:endParaRPr lang="es-MX" sz="2400" b="1" dirty="0"/>
          </a:p>
        </p:txBody>
      </p:sp>
      <p:pic>
        <p:nvPicPr>
          <p:cNvPr id="6" name="Imagen 5"/>
          <p:cNvPicPr>
            <a:picLocks noChangeAspect="1"/>
          </p:cNvPicPr>
          <p:nvPr/>
        </p:nvPicPr>
        <p:blipFill>
          <a:blip r:embed="rId3"/>
          <a:stretch>
            <a:fillRect/>
          </a:stretch>
        </p:blipFill>
        <p:spPr>
          <a:xfrm>
            <a:off x="6650212" y="69543"/>
            <a:ext cx="2397819" cy="1274756"/>
          </a:xfrm>
          <a:prstGeom prst="rect">
            <a:avLst/>
          </a:prstGeom>
        </p:spPr>
      </p:pic>
    </p:spTree>
    <p:extLst>
      <p:ext uri="{BB962C8B-B14F-4D97-AF65-F5344CB8AC3E}">
        <p14:creationId xmlns:p14="http://schemas.microsoft.com/office/powerpoint/2010/main" val="94178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2000"/>
                                        <p:tgtEl>
                                          <p:spTgt spid="2"/>
                                        </p:tgtEl>
                                      </p:cBhvr>
                                    </p:animEffect>
                                  </p:childTnLst>
                                </p:cTn>
                              </p:par>
                              <p:par>
                                <p:cTn id="8" presetID="6" presetClass="entr" presetSubtype="3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ircle(out)">
                                      <p:cBhvr>
                                        <p:cTn id="10" dur="2000"/>
                                        <p:tgtEl>
                                          <p:spTgt spid="4"/>
                                        </p:tgtEl>
                                      </p:cBhvr>
                                    </p:animEffect>
                                  </p:childTnLst>
                                </p:cTn>
                              </p:par>
                              <p:par>
                                <p:cTn id="11" presetID="6" presetClass="entr" presetSubtype="32"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ircle(out)">
                                      <p:cBhvr>
                                        <p:cTn id="1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l="18202" t="10946" r="8493" b="16848"/>
          <a:stretch/>
        </p:blipFill>
        <p:spPr>
          <a:xfrm>
            <a:off x="5568651" y="1827936"/>
            <a:ext cx="3400442" cy="2573583"/>
          </a:xfrm>
          <a:prstGeom prst="rect">
            <a:avLst/>
          </a:prstGeom>
          <a:ln>
            <a:noFill/>
          </a:ln>
          <a:effectLst>
            <a:softEdge rad="112500"/>
          </a:effectLst>
        </p:spPr>
      </p:pic>
      <p:sp>
        <p:nvSpPr>
          <p:cNvPr id="4" name="CuadroTexto 3"/>
          <p:cNvSpPr txBox="1"/>
          <p:nvPr/>
        </p:nvSpPr>
        <p:spPr>
          <a:xfrm>
            <a:off x="1665961" y="668186"/>
            <a:ext cx="3031299" cy="830997"/>
          </a:xfrm>
          <a:prstGeom prst="rect">
            <a:avLst/>
          </a:prstGeom>
          <a:noFill/>
        </p:spPr>
        <p:txBody>
          <a:bodyPr wrap="square" rtlCol="0">
            <a:spAutoFit/>
          </a:bodyPr>
          <a:lstStyle/>
          <a:p>
            <a:r>
              <a:rPr lang="es-MX" sz="4800" b="1" dirty="0" smtClean="0"/>
              <a:t>Glutatión</a:t>
            </a:r>
            <a:endParaRPr lang="es-MX" sz="4800" b="1" dirty="0"/>
          </a:p>
        </p:txBody>
      </p:sp>
      <p:sp>
        <p:nvSpPr>
          <p:cNvPr id="5" name="Rectángulo redondeado 4"/>
          <p:cNvSpPr/>
          <p:nvPr/>
        </p:nvSpPr>
        <p:spPr>
          <a:xfrm>
            <a:off x="875674" y="1827936"/>
            <a:ext cx="4384110" cy="4142880"/>
          </a:xfrm>
          <a:prstGeom prst="roundRect">
            <a:avLst/>
          </a:prstGeom>
          <a:solidFill>
            <a:schemeClr val="accent2">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a:t>La </a:t>
            </a:r>
            <a:r>
              <a:rPr lang="es-MX" sz="2400" b="1" dirty="0" smtClean="0"/>
              <a:t>cualidad bioquímica del </a:t>
            </a:r>
            <a:r>
              <a:rPr lang="es-MX" sz="2400" b="1" dirty="0"/>
              <a:t>glutatión es que se contiene grupos químicos de </a:t>
            </a:r>
            <a:r>
              <a:rPr lang="es-MX" sz="2400" b="1" dirty="0" smtClean="0"/>
              <a:t>azufre (grupo </a:t>
            </a:r>
            <a:r>
              <a:rPr lang="es-MX" sz="2400" b="1" dirty="0" err="1" smtClean="0"/>
              <a:t>tiol</a:t>
            </a:r>
            <a:r>
              <a:rPr lang="es-MX" sz="2400" b="1" dirty="0" smtClean="0"/>
              <a:t>) </a:t>
            </a:r>
            <a:r>
              <a:rPr lang="es-MX" sz="2400" b="1" dirty="0"/>
              <a:t>que </a:t>
            </a:r>
            <a:r>
              <a:rPr lang="es-MX" sz="2400" b="1" dirty="0" smtClean="0"/>
              <a:t>actúa capturando EROS, </a:t>
            </a:r>
            <a:r>
              <a:rPr lang="es-MX" sz="2400" b="1" dirty="0"/>
              <a:t>los radicales libres y toxinas como el mercurio y metales pesados ​​en el cuerpo y luego </a:t>
            </a:r>
            <a:r>
              <a:rPr lang="es-MX" sz="2400" b="1" dirty="0" smtClean="0"/>
              <a:t>inactivarlas y eventualmente participar en su excreción.</a:t>
            </a:r>
            <a:endParaRPr lang="es-MX" sz="2400" b="1" dirty="0"/>
          </a:p>
        </p:txBody>
      </p:sp>
      <p:pic>
        <p:nvPicPr>
          <p:cNvPr id="6" name="Imagen 5"/>
          <p:cNvPicPr>
            <a:picLocks noChangeAspect="1"/>
          </p:cNvPicPr>
          <p:nvPr/>
        </p:nvPicPr>
        <p:blipFill>
          <a:blip r:embed="rId3"/>
          <a:stretch>
            <a:fillRect/>
          </a:stretch>
        </p:blipFill>
        <p:spPr>
          <a:xfrm>
            <a:off x="6650212" y="69543"/>
            <a:ext cx="2397819" cy="1274756"/>
          </a:xfrm>
          <a:prstGeom prst="rect">
            <a:avLst/>
          </a:prstGeom>
        </p:spPr>
      </p:pic>
    </p:spTree>
    <p:extLst>
      <p:ext uri="{BB962C8B-B14F-4D97-AF65-F5344CB8AC3E}">
        <p14:creationId xmlns:p14="http://schemas.microsoft.com/office/powerpoint/2010/main" val="714541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ircle(in)">
                                      <p:cBhvr>
                                        <p:cTn id="10" dur="2000"/>
                                        <p:tgtEl>
                                          <p:spTgt spid="4"/>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ircle(in)">
                                      <p:cBhvr>
                                        <p:cTn id="1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929036" y="2804760"/>
            <a:ext cx="4007223" cy="2308324"/>
          </a:xfrm>
          <a:prstGeom prst="rect">
            <a:avLst/>
          </a:prstGeom>
        </p:spPr>
        <p:txBody>
          <a:bodyPr wrap="square">
            <a:spAutoFit/>
          </a:bodyPr>
          <a:lstStyle/>
          <a:p>
            <a:pPr algn="just"/>
            <a:r>
              <a:rPr lang="es-MX" sz="2400" b="1" dirty="0" smtClean="0">
                <a:latin typeface="Arial Unicode MS" panose="020B0604020202020204" pitchFamily="34" charset="-128"/>
                <a:ea typeface="Arial Unicode MS" panose="020B0604020202020204" pitchFamily="34" charset="-128"/>
                <a:cs typeface="Arial Unicode MS" panose="020B0604020202020204" pitchFamily="34" charset="-128"/>
              </a:rPr>
              <a:t>Cristalino 	10 </a:t>
            </a:r>
            <a:r>
              <a:rPr lang="es-MX" sz="2400" b="1" dirty="0" err="1" smtClean="0">
                <a:latin typeface="Arial Unicode MS" panose="020B0604020202020204" pitchFamily="34" charset="-128"/>
                <a:ea typeface="Arial Unicode MS" panose="020B0604020202020204" pitchFamily="34" charset="-128"/>
                <a:cs typeface="Arial Unicode MS" panose="020B0604020202020204" pitchFamily="34" charset="-128"/>
              </a:rPr>
              <a:t>mM</a:t>
            </a:r>
            <a:r>
              <a:rPr lang="es-MX" sz="2400" b="1" dirty="0" smtClean="0">
                <a:latin typeface="Arial Unicode MS" panose="020B0604020202020204" pitchFamily="34" charset="-128"/>
                <a:ea typeface="Arial Unicode MS" panose="020B0604020202020204" pitchFamily="34" charset="-128"/>
                <a:cs typeface="Arial Unicode MS" panose="020B0604020202020204" pitchFamily="34" charset="-128"/>
              </a:rPr>
              <a:t> 	</a:t>
            </a:r>
          </a:p>
          <a:p>
            <a:pPr algn="just"/>
            <a:r>
              <a:rPr lang="es-MX" sz="2400" b="1" dirty="0" smtClean="0">
                <a:latin typeface="Arial Unicode MS" panose="020B0604020202020204" pitchFamily="34" charset="-128"/>
                <a:ea typeface="Arial Unicode MS" panose="020B0604020202020204" pitchFamily="34" charset="-128"/>
                <a:cs typeface="Arial Unicode MS" panose="020B0604020202020204" pitchFamily="34" charset="-128"/>
              </a:rPr>
              <a:t>Hígado 	5 - 7 </a:t>
            </a:r>
            <a:r>
              <a:rPr lang="es-MX" sz="2400" b="1" dirty="0" err="1" smtClean="0">
                <a:latin typeface="Arial Unicode MS" panose="020B0604020202020204" pitchFamily="34" charset="-128"/>
                <a:ea typeface="Arial Unicode MS" panose="020B0604020202020204" pitchFamily="34" charset="-128"/>
                <a:cs typeface="Arial Unicode MS" panose="020B0604020202020204" pitchFamily="34" charset="-128"/>
              </a:rPr>
              <a:t>mM</a:t>
            </a:r>
            <a:r>
              <a:rPr lang="es-MX" sz="2400" b="1" dirty="0" smtClean="0">
                <a:latin typeface="Arial Unicode MS" panose="020B0604020202020204" pitchFamily="34" charset="-128"/>
                <a:ea typeface="Arial Unicode MS" panose="020B0604020202020204" pitchFamily="34" charset="-128"/>
                <a:cs typeface="Arial Unicode MS" panose="020B0604020202020204" pitchFamily="34" charset="-128"/>
              </a:rPr>
              <a:t> 	</a:t>
            </a:r>
          </a:p>
          <a:p>
            <a:pPr algn="just"/>
            <a:r>
              <a:rPr lang="es-MX" sz="2400" b="1" dirty="0" smtClean="0">
                <a:latin typeface="Arial Unicode MS" panose="020B0604020202020204" pitchFamily="34" charset="-128"/>
                <a:ea typeface="Arial Unicode MS" panose="020B0604020202020204" pitchFamily="34" charset="-128"/>
                <a:cs typeface="Arial Unicode MS" panose="020B0604020202020204" pitchFamily="34" charset="-128"/>
              </a:rPr>
              <a:t>Riñón 		3 </a:t>
            </a:r>
            <a:r>
              <a:rPr lang="es-MX" sz="2400" b="1" dirty="0" err="1" smtClean="0">
                <a:latin typeface="Arial Unicode MS" panose="020B0604020202020204" pitchFamily="34" charset="-128"/>
                <a:ea typeface="Arial Unicode MS" panose="020B0604020202020204" pitchFamily="34" charset="-128"/>
                <a:cs typeface="Arial Unicode MS" panose="020B0604020202020204" pitchFamily="34" charset="-128"/>
              </a:rPr>
              <a:t>mM</a:t>
            </a:r>
            <a:r>
              <a:rPr lang="es-MX" sz="2400" b="1" dirty="0" smtClean="0">
                <a:latin typeface="Arial Unicode MS" panose="020B0604020202020204" pitchFamily="34" charset="-128"/>
                <a:ea typeface="Arial Unicode MS" panose="020B0604020202020204" pitchFamily="34" charset="-128"/>
                <a:cs typeface="Arial Unicode MS" panose="020B0604020202020204" pitchFamily="34" charset="-128"/>
              </a:rPr>
              <a:t> 		</a:t>
            </a:r>
          </a:p>
          <a:p>
            <a:pPr algn="just"/>
            <a:r>
              <a:rPr lang="es-MX" sz="2400" b="1" dirty="0" smtClean="0">
                <a:latin typeface="Arial Unicode MS" panose="020B0604020202020204" pitchFamily="34" charset="-128"/>
                <a:ea typeface="Arial Unicode MS" panose="020B0604020202020204" pitchFamily="34" charset="-128"/>
                <a:cs typeface="Arial Unicode MS" panose="020B0604020202020204" pitchFamily="34" charset="-128"/>
              </a:rPr>
              <a:t>Corazón 	2 </a:t>
            </a:r>
            <a:r>
              <a:rPr lang="es-MX" sz="2400" b="1" dirty="0" err="1" smtClean="0">
                <a:latin typeface="Arial Unicode MS" panose="020B0604020202020204" pitchFamily="34" charset="-128"/>
                <a:ea typeface="Arial Unicode MS" panose="020B0604020202020204" pitchFamily="34" charset="-128"/>
                <a:cs typeface="Arial Unicode MS" panose="020B0604020202020204" pitchFamily="34" charset="-128"/>
              </a:rPr>
              <a:t>mM</a:t>
            </a:r>
            <a:endParaRPr lang="es-MX" sz="2400" b="1"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r>
              <a:rPr lang="es-MX" sz="2400" b="1" dirty="0" smtClean="0">
                <a:latin typeface="Arial Unicode MS" panose="020B0604020202020204" pitchFamily="34" charset="-128"/>
                <a:ea typeface="Arial Unicode MS" panose="020B0604020202020204" pitchFamily="34" charset="-128"/>
                <a:cs typeface="Arial Unicode MS" panose="020B0604020202020204" pitchFamily="34" charset="-128"/>
              </a:rPr>
              <a:t>Músculo 	1 - 2 </a:t>
            </a:r>
            <a:r>
              <a:rPr lang="es-MX" sz="2400" b="1" dirty="0" err="1" smtClean="0">
                <a:latin typeface="Arial Unicode MS" panose="020B0604020202020204" pitchFamily="34" charset="-128"/>
                <a:ea typeface="Arial Unicode MS" panose="020B0604020202020204" pitchFamily="34" charset="-128"/>
                <a:cs typeface="Arial Unicode MS" panose="020B0604020202020204" pitchFamily="34" charset="-128"/>
              </a:rPr>
              <a:t>mM</a:t>
            </a:r>
            <a:r>
              <a:rPr lang="es-MX" sz="2400" b="1" dirty="0" smtClean="0">
                <a:latin typeface="Arial Unicode MS" panose="020B0604020202020204" pitchFamily="34" charset="-128"/>
                <a:ea typeface="Arial Unicode MS" panose="020B0604020202020204" pitchFamily="34" charset="-128"/>
                <a:cs typeface="Arial Unicode MS" panose="020B0604020202020204" pitchFamily="34" charset="-128"/>
              </a:rPr>
              <a:t> 	</a:t>
            </a:r>
          </a:p>
          <a:p>
            <a:pPr algn="just"/>
            <a:r>
              <a:rPr lang="es-MX" sz="2400" b="1" dirty="0" smtClean="0">
                <a:latin typeface="Arial Unicode MS" panose="020B0604020202020204" pitchFamily="34" charset="-128"/>
                <a:ea typeface="Arial Unicode MS" panose="020B0604020202020204" pitchFamily="34" charset="-128"/>
                <a:cs typeface="Arial Unicode MS" panose="020B0604020202020204" pitchFamily="34" charset="-128"/>
              </a:rPr>
              <a:t>Plasma 	0.05 </a:t>
            </a:r>
            <a:r>
              <a:rPr lang="es-MX" sz="2400" b="1" dirty="0" err="1" smtClean="0">
                <a:latin typeface="Arial Unicode MS" panose="020B0604020202020204" pitchFamily="34" charset="-128"/>
                <a:ea typeface="Arial Unicode MS" panose="020B0604020202020204" pitchFamily="34" charset="-128"/>
                <a:cs typeface="Arial Unicode MS" panose="020B0604020202020204" pitchFamily="34" charset="-128"/>
              </a:rPr>
              <a:t>mM</a:t>
            </a:r>
            <a:r>
              <a:rPr lang="es-MX" sz="2400" b="1" dirty="0" smtClean="0">
                <a:latin typeface="Arial Unicode MS" panose="020B0604020202020204" pitchFamily="34" charset="-128"/>
                <a:ea typeface="Arial Unicode MS" panose="020B0604020202020204" pitchFamily="34" charset="-128"/>
                <a:cs typeface="Arial Unicode MS" panose="020B0604020202020204" pitchFamily="34" charset="-128"/>
              </a:rPr>
              <a:t> 	</a:t>
            </a:r>
            <a:endParaRPr lang="es-MX" sz="2400" b="1"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Rectángulo 2"/>
          <p:cNvSpPr/>
          <p:nvPr/>
        </p:nvSpPr>
        <p:spPr>
          <a:xfrm>
            <a:off x="1773438" y="632719"/>
            <a:ext cx="4730393" cy="954107"/>
          </a:xfrm>
          <a:prstGeom prst="rect">
            <a:avLst/>
          </a:prstGeom>
        </p:spPr>
        <p:txBody>
          <a:bodyPr wrap="square">
            <a:spAutoFit/>
          </a:bodyPr>
          <a:lstStyle/>
          <a:p>
            <a:pPr algn="ctr"/>
            <a:r>
              <a:rPr lang="es-MX" sz="2800" b="1"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Concentración de GSH en el organismo</a:t>
            </a:r>
          </a:p>
        </p:txBody>
      </p:sp>
      <p:pic>
        <p:nvPicPr>
          <p:cNvPr id="5" name="Imagen 4"/>
          <p:cNvPicPr>
            <a:picLocks noChangeAspect="1"/>
          </p:cNvPicPr>
          <p:nvPr/>
        </p:nvPicPr>
        <p:blipFill rotWithShape="1">
          <a:blip r:embed="rId2"/>
          <a:srcRect l="2706" t="14265" r="52824" b="40294"/>
          <a:stretch/>
        </p:blipFill>
        <p:spPr>
          <a:xfrm>
            <a:off x="3682897" y="1681284"/>
            <a:ext cx="1468922" cy="1200785"/>
          </a:xfrm>
          <a:prstGeom prst="rect">
            <a:avLst/>
          </a:prstGeom>
        </p:spPr>
      </p:pic>
      <p:pic>
        <p:nvPicPr>
          <p:cNvPr id="6" name="Imagen 5"/>
          <p:cNvPicPr>
            <a:picLocks noChangeAspect="1"/>
          </p:cNvPicPr>
          <p:nvPr/>
        </p:nvPicPr>
        <p:blipFill>
          <a:blip r:embed="rId3"/>
          <a:stretch>
            <a:fillRect/>
          </a:stretch>
        </p:blipFill>
        <p:spPr>
          <a:xfrm>
            <a:off x="5434830" y="1783234"/>
            <a:ext cx="2067055" cy="1358137"/>
          </a:xfrm>
          <a:prstGeom prst="rect">
            <a:avLst/>
          </a:prstGeom>
        </p:spPr>
      </p:pic>
      <p:pic>
        <p:nvPicPr>
          <p:cNvPr id="7" name="Imagen 6"/>
          <p:cNvPicPr>
            <a:picLocks noChangeAspect="1"/>
          </p:cNvPicPr>
          <p:nvPr/>
        </p:nvPicPr>
        <p:blipFill>
          <a:blip r:embed="rId4"/>
          <a:stretch>
            <a:fillRect/>
          </a:stretch>
        </p:blipFill>
        <p:spPr>
          <a:xfrm>
            <a:off x="7232109" y="2699270"/>
            <a:ext cx="1402613" cy="1753266"/>
          </a:xfrm>
          <a:prstGeom prst="rect">
            <a:avLst/>
          </a:prstGeom>
        </p:spPr>
      </p:pic>
      <p:pic>
        <p:nvPicPr>
          <p:cNvPr id="8" name="Imagen 7"/>
          <p:cNvPicPr>
            <a:picLocks noChangeAspect="1"/>
          </p:cNvPicPr>
          <p:nvPr/>
        </p:nvPicPr>
        <p:blipFill>
          <a:blip r:embed="rId5"/>
          <a:stretch>
            <a:fillRect/>
          </a:stretch>
        </p:blipFill>
        <p:spPr>
          <a:xfrm>
            <a:off x="7037283" y="4452536"/>
            <a:ext cx="1482595" cy="1906875"/>
          </a:xfrm>
          <a:prstGeom prst="rect">
            <a:avLst/>
          </a:prstGeom>
        </p:spPr>
      </p:pic>
      <p:pic>
        <p:nvPicPr>
          <p:cNvPr id="10" name="Imagen 9"/>
          <p:cNvPicPr>
            <a:picLocks noChangeAspect="1"/>
          </p:cNvPicPr>
          <p:nvPr/>
        </p:nvPicPr>
        <p:blipFill>
          <a:blip r:embed="rId6"/>
          <a:stretch>
            <a:fillRect/>
          </a:stretch>
        </p:blipFill>
        <p:spPr>
          <a:xfrm>
            <a:off x="5632529" y="4910657"/>
            <a:ext cx="1406349" cy="1506803"/>
          </a:xfrm>
          <a:prstGeom prst="rect">
            <a:avLst/>
          </a:prstGeom>
        </p:spPr>
      </p:pic>
      <p:pic>
        <p:nvPicPr>
          <p:cNvPr id="11" name="Imagen 10"/>
          <p:cNvPicPr>
            <a:picLocks noChangeAspect="1"/>
          </p:cNvPicPr>
          <p:nvPr/>
        </p:nvPicPr>
        <p:blipFill>
          <a:blip r:embed="rId7"/>
          <a:stretch>
            <a:fillRect/>
          </a:stretch>
        </p:blipFill>
        <p:spPr>
          <a:xfrm>
            <a:off x="3513122" y="5035775"/>
            <a:ext cx="1764848" cy="1323636"/>
          </a:xfrm>
          <a:prstGeom prst="ellipse">
            <a:avLst/>
          </a:prstGeom>
        </p:spPr>
      </p:pic>
      <p:sp>
        <p:nvSpPr>
          <p:cNvPr id="12" name="Flecha curvada hacia la izquierda 11"/>
          <p:cNvSpPr/>
          <p:nvPr/>
        </p:nvSpPr>
        <p:spPr>
          <a:xfrm>
            <a:off x="4572000" y="3198078"/>
            <a:ext cx="1600198" cy="1712579"/>
          </a:xfrm>
          <a:prstGeom prst="curvedLef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pic>
        <p:nvPicPr>
          <p:cNvPr id="13" name="Imagen 12"/>
          <p:cNvPicPr>
            <a:picLocks noChangeAspect="1"/>
          </p:cNvPicPr>
          <p:nvPr/>
        </p:nvPicPr>
        <p:blipFill>
          <a:blip r:embed="rId8"/>
          <a:stretch>
            <a:fillRect/>
          </a:stretch>
        </p:blipFill>
        <p:spPr>
          <a:xfrm>
            <a:off x="6650212" y="69543"/>
            <a:ext cx="2397819" cy="1274756"/>
          </a:xfrm>
          <a:prstGeom prst="rect">
            <a:avLst/>
          </a:prstGeom>
        </p:spPr>
      </p:pic>
    </p:spTree>
    <p:extLst>
      <p:ext uri="{BB962C8B-B14F-4D97-AF65-F5344CB8AC3E}">
        <p14:creationId xmlns:p14="http://schemas.microsoft.com/office/powerpoint/2010/main" val="151220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9"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upLeft)">
                                      <p:cBhvr>
                                        <p:cTn id="7" dur="500"/>
                                        <p:tgtEl>
                                          <p:spTgt spid="2"/>
                                        </p:tgtEl>
                                      </p:cBhvr>
                                    </p:animEffect>
                                  </p:childTnLst>
                                </p:cTn>
                              </p:par>
                              <p:par>
                                <p:cTn id="8" presetID="18" presetClass="entr" presetSubtype="9"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strips(upLeft)">
                                      <p:cBhvr>
                                        <p:cTn id="10" dur="500"/>
                                        <p:tgtEl>
                                          <p:spTgt spid="3"/>
                                        </p:tgtEl>
                                      </p:cBhvr>
                                    </p:animEffect>
                                  </p:childTnLst>
                                </p:cTn>
                              </p:par>
                              <p:par>
                                <p:cTn id="11" presetID="18" presetClass="entr" presetSubtype="9"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strips(upLeft)">
                                      <p:cBhvr>
                                        <p:cTn id="13" dur="500"/>
                                        <p:tgtEl>
                                          <p:spTgt spid="5"/>
                                        </p:tgtEl>
                                      </p:cBhvr>
                                    </p:animEffect>
                                  </p:childTnLst>
                                </p:cTn>
                              </p:par>
                              <p:par>
                                <p:cTn id="14" presetID="18" presetClass="entr" presetSubtype="9"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strips(upLeft)">
                                      <p:cBhvr>
                                        <p:cTn id="16" dur="500"/>
                                        <p:tgtEl>
                                          <p:spTgt spid="6"/>
                                        </p:tgtEl>
                                      </p:cBhvr>
                                    </p:animEffect>
                                  </p:childTnLst>
                                </p:cTn>
                              </p:par>
                              <p:par>
                                <p:cTn id="17" presetID="18" presetClass="entr" presetSubtype="9"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strips(upLeft)">
                                      <p:cBhvr>
                                        <p:cTn id="19" dur="500"/>
                                        <p:tgtEl>
                                          <p:spTgt spid="7"/>
                                        </p:tgtEl>
                                      </p:cBhvr>
                                    </p:animEffect>
                                  </p:childTnLst>
                                </p:cTn>
                              </p:par>
                              <p:par>
                                <p:cTn id="20" presetID="18" presetClass="entr" presetSubtype="9"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strips(upLeft)">
                                      <p:cBhvr>
                                        <p:cTn id="22" dur="500"/>
                                        <p:tgtEl>
                                          <p:spTgt spid="8"/>
                                        </p:tgtEl>
                                      </p:cBhvr>
                                    </p:animEffect>
                                  </p:childTnLst>
                                </p:cTn>
                              </p:par>
                              <p:par>
                                <p:cTn id="23" presetID="18" presetClass="entr" presetSubtype="9"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strips(upLeft)">
                                      <p:cBhvr>
                                        <p:cTn id="25" dur="500"/>
                                        <p:tgtEl>
                                          <p:spTgt spid="10"/>
                                        </p:tgtEl>
                                      </p:cBhvr>
                                    </p:animEffect>
                                  </p:childTnLst>
                                </p:cTn>
                              </p:par>
                              <p:par>
                                <p:cTn id="26" presetID="18" presetClass="entr" presetSubtype="9"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strips(upLeft)">
                                      <p:cBhvr>
                                        <p:cTn id="28" dur="500"/>
                                        <p:tgtEl>
                                          <p:spTgt spid="11"/>
                                        </p:tgtEl>
                                      </p:cBhvr>
                                    </p:animEffect>
                                  </p:childTnLst>
                                </p:cTn>
                              </p:par>
                              <p:par>
                                <p:cTn id="29" presetID="18" presetClass="entr" presetSubtype="9"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strips(upLeft)">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841878" y="607484"/>
            <a:ext cx="4520285" cy="1077218"/>
          </a:xfrm>
          <a:prstGeom prst="rect">
            <a:avLst/>
          </a:prstGeom>
        </p:spPr>
        <p:txBody>
          <a:bodyPr wrap="square">
            <a:spAutoFit/>
          </a:bodyPr>
          <a:lstStyle/>
          <a:p>
            <a:pPr algn="ctr"/>
            <a:r>
              <a:rPr lang="es-MX" sz="3200" b="1"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Principales funciones en el organismo</a:t>
            </a:r>
          </a:p>
        </p:txBody>
      </p:sp>
      <p:sp>
        <p:nvSpPr>
          <p:cNvPr id="2" name="Rectángulo redondeado 1"/>
          <p:cNvSpPr/>
          <p:nvPr/>
        </p:nvSpPr>
        <p:spPr>
          <a:xfrm>
            <a:off x="914400" y="2064041"/>
            <a:ext cx="7565721" cy="4236551"/>
          </a:xfrm>
          <a:prstGeom prst="roundRect">
            <a:avLst/>
          </a:prstGeom>
          <a:solidFill>
            <a:schemeClr val="accent2">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bg1"/>
              </a:solidFill>
            </a:endParaRPr>
          </a:p>
        </p:txBody>
      </p:sp>
      <p:sp>
        <p:nvSpPr>
          <p:cNvPr id="4" name="Rectángulo 3"/>
          <p:cNvSpPr/>
          <p:nvPr/>
        </p:nvSpPr>
        <p:spPr>
          <a:xfrm>
            <a:off x="1315231" y="2443378"/>
            <a:ext cx="7027103" cy="3477875"/>
          </a:xfrm>
          <a:prstGeom prst="rect">
            <a:avLst/>
          </a:prstGeom>
        </p:spPr>
        <p:txBody>
          <a:bodyPr wrap="square">
            <a:spAutoFit/>
          </a:bodyPr>
          <a:lstStyle/>
          <a:p>
            <a:r>
              <a:rPr lang="es-MX" sz="2000" b="1" dirty="0" smtClean="0">
                <a:solidFill>
                  <a:schemeClr val="bg1"/>
                </a:solidFill>
                <a:latin typeface="Arial" panose="020B0604020202020204" pitchFamily="34" charset="0"/>
              </a:rPr>
              <a:t>–</a:t>
            </a:r>
            <a:r>
              <a:rPr lang="es-MX" sz="2000" b="1" dirty="0" smtClean="0">
                <a:latin typeface="Arial" panose="020B0604020202020204" pitchFamily="34" charset="0"/>
              </a:rPr>
              <a:t> </a:t>
            </a:r>
            <a:r>
              <a:rPr lang="es-MX" sz="2000" b="1" dirty="0" smtClean="0">
                <a:solidFill>
                  <a:schemeClr val="bg1"/>
                </a:solidFill>
                <a:latin typeface="Arial" panose="020B0604020202020204" pitchFamily="34" charset="0"/>
              </a:rPr>
              <a:t>Mantiene el balance REDOX en la célula y 	la protege 	del </a:t>
            </a:r>
            <a:r>
              <a:rPr lang="es-MX" sz="2000" b="1" i="1" dirty="0" smtClean="0">
                <a:solidFill>
                  <a:schemeClr val="bg1"/>
                </a:solidFill>
                <a:latin typeface="Arial" panose="020B0604020202020204" pitchFamily="34" charset="0"/>
              </a:rPr>
              <a:t>stress </a:t>
            </a:r>
            <a:r>
              <a:rPr lang="es-MX" sz="2000" b="1" dirty="0" smtClean="0">
                <a:solidFill>
                  <a:schemeClr val="bg1"/>
                </a:solidFill>
                <a:latin typeface="Arial" panose="020B0604020202020204" pitchFamily="34" charset="0"/>
              </a:rPr>
              <a:t>oxidativo,  </a:t>
            </a:r>
            <a:r>
              <a:rPr lang="es-MX" sz="2000" b="1" dirty="0" err="1" smtClean="0">
                <a:solidFill>
                  <a:schemeClr val="bg1"/>
                </a:solidFill>
                <a:latin typeface="Arial" panose="020B0604020202020204" pitchFamily="34" charset="0"/>
              </a:rPr>
              <a:t>nitrosativo</a:t>
            </a:r>
            <a:r>
              <a:rPr lang="es-MX" sz="2000" b="1" dirty="0" smtClean="0">
                <a:solidFill>
                  <a:schemeClr val="bg1"/>
                </a:solidFill>
                <a:latin typeface="Arial" panose="020B0604020202020204" pitchFamily="34" charset="0"/>
              </a:rPr>
              <a:t> y de 	los 	reactivos </a:t>
            </a:r>
            <a:r>
              <a:rPr lang="es-MX" sz="2000" b="1" dirty="0" err="1" smtClean="0">
                <a:solidFill>
                  <a:schemeClr val="bg1"/>
                </a:solidFill>
                <a:latin typeface="Arial" panose="020B0604020202020204" pitchFamily="34" charset="0"/>
              </a:rPr>
              <a:t>electrofílicos</a:t>
            </a:r>
            <a:r>
              <a:rPr lang="es-MX" sz="2000" b="1" dirty="0" smtClean="0">
                <a:solidFill>
                  <a:schemeClr val="bg1"/>
                </a:solidFill>
                <a:latin typeface="Arial" panose="020B0604020202020204" pitchFamily="34" charset="0"/>
              </a:rPr>
              <a:t>.</a:t>
            </a:r>
          </a:p>
          <a:p>
            <a:r>
              <a:rPr lang="es-MX" sz="2000" b="1" dirty="0" smtClean="0">
                <a:solidFill>
                  <a:schemeClr val="bg1"/>
                </a:solidFill>
                <a:latin typeface="Arial" panose="020B0604020202020204" pitchFamily="34" charset="0"/>
              </a:rPr>
              <a:t>– Actúa como coenzima.</a:t>
            </a:r>
          </a:p>
          <a:p>
            <a:r>
              <a:rPr lang="es-MX" sz="2000" b="1" dirty="0" smtClean="0">
                <a:solidFill>
                  <a:schemeClr val="bg1"/>
                </a:solidFill>
                <a:latin typeface="Arial" panose="020B0604020202020204" pitchFamily="34" charset="0"/>
              </a:rPr>
              <a:t>– Participa en procesos de </a:t>
            </a:r>
            <a:r>
              <a:rPr lang="es-MX" sz="2000" b="1" dirty="0" err="1" smtClean="0">
                <a:solidFill>
                  <a:schemeClr val="bg1"/>
                </a:solidFill>
                <a:latin typeface="Arial" panose="020B0604020202020204" pitchFamily="34" charset="0"/>
              </a:rPr>
              <a:t>detoxificación</a:t>
            </a:r>
            <a:r>
              <a:rPr lang="es-MX" sz="2000" b="1" dirty="0" smtClean="0">
                <a:solidFill>
                  <a:schemeClr val="bg1"/>
                </a:solidFill>
                <a:latin typeface="Arial" panose="020B0604020202020204" pitchFamily="34" charset="0"/>
              </a:rPr>
              <a:t>.</a:t>
            </a:r>
          </a:p>
          <a:p>
            <a:r>
              <a:rPr lang="es-MX" sz="2000" b="1" dirty="0" smtClean="0">
                <a:solidFill>
                  <a:schemeClr val="bg1"/>
                </a:solidFill>
                <a:latin typeface="Arial" panose="020B0604020202020204" pitchFamily="34" charset="0"/>
              </a:rPr>
              <a:t>– Controla la permeabilidad de membrana y el 	transporte de aminoácidos.</a:t>
            </a:r>
          </a:p>
          <a:p>
            <a:r>
              <a:rPr lang="es-MX" sz="2000" b="1" dirty="0" smtClean="0">
                <a:solidFill>
                  <a:schemeClr val="bg1"/>
                </a:solidFill>
                <a:latin typeface="Arial" panose="020B0604020202020204" pitchFamily="34" charset="0"/>
              </a:rPr>
              <a:t>– Interviene en el proceso de síntesis de proteínas, 	ADN y ARN.</a:t>
            </a:r>
          </a:p>
          <a:p>
            <a:r>
              <a:rPr lang="es-MX" sz="2000" b="1" dirty="0" smtClean="0">
                <a:solidFill>
                  <a:schemeClr val="bg1"/>
                </a:solidFill>
                <a:latin typeface="Arial" panose="020B0604020202020204" pitchFamily="34" charset="0"/>
              </a:rPr>
              <a:t>– Regula la formación y el mantenimiento de la 	forma activa de las enzimas.</a:t>
            </a:r>
            <a:endParaRPr lang="es-MX" sz="2000" b="1" dirty="0">
              <a:solidFill>
                <a:schemeClr val="bg1"/>
              </a:solidFill>
            </a:endParaRPr>
          </a:p>
        </p:txBody>
      </p:sp>
      <p:pic>
        <p:nvPicPr>
          <p:cNvPr id="5" name="Imagen 4"/>
          <p:cNvPicPr>
            <a:picLocks noChangeAspect="1"/>
          </p:cNvPicPr>
          <p:nvPr/>
        </p:nvPicPr>
        <p:blipFill>
          <a:blip r:embed="rId2"/>
          <a:stretch>
            <a:fillRect/>
          </a:stretch>
        </p:blipFill>
        <p:spPr>
          <a:xfrm>
            <a:off x="6650212" y="69543"/>
            <a:ext cx="2397819" cy="1274756"/>
          </a:xfrm>
          <a:prstGeom prst="rect">
            <a:avLst/>
          </a:prstGeom>
        </p:spPr>
      </p:pic>
    </p:spTree>
    <p:extLst>
      <p:ext uri="{BB962C8B-B14F-4D97-AF65-F5344CB8AC3E}">
        <p14:creationId xmlns:p14="http://schemas.microsoft.com/office/powerpoint/2010/main" val="1269987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2)">
                                      <p:cBhvr>
                                        <p:cTn id="7" dur="2000"/>
                                        <p:tgtEl>
                                          <p:spTgt spid="3"/>
                                        </p:tgtEl>
                                      </p:cBhvr>
                                    </p:animEffect>
                                  </p:childTnLst>
                                </p:cTn>
                              </p:par>
                              <p:par>
                                <p:cTn id="8" presetID="21" presetClass="entr" presetSubtype="2"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heel(2)">
                                      <p:cBhvr>
                                        <p:cTn id="10" dur="2000"/>
                                        <p:tgtEl>
                                          <p:spTgt spid="2"/>
                                        </p:tgtEl>
                                      </p:cBhvr>
                                    </p:animEffect>
                                  </p:childTnLst>
                                </p:cTn>
                              </p:par>
                              <p:par>
                                <p:cTn id="11" presetID="21" presetClass="entr" presetSubtype="2"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heel(2)">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animBg="1"/>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361" y="753404"/>
            <a:ext cx="7815997" cy="5439604"/>
          </a:xfrm>
          <a:prstGeom prst="rect">
            <a:avLst/>
          </a:prstGeom>
        </p:spPr>
      </p:pic>
      <p:pic>
        <p:nvPicPr>
          <p:cNvPr id="3" name="Imagen 2"/>
          <p:cNvPicPr>
            <a:picLocks noChangeAspect="1"/>
          </p:cNvPicPr>
          <p:nvPr/>
        </p:nvPicPr>
        <p:blipFill>
          <a:blip r:embed="rId3"/>
          <a:stretch>
            <a:fillRect/>
          </a:stretch>
        </p:blipFill>
        <p:spPr>
          <a:xfrm>
            <a:off x="6650212" y="69543"/>
            <a:ext cx="2397819" cy="1274756"/>
          </a:xfrm>
          <a:prstGeom prst="rect">
            <a:avLst/>
          </a:prstGeom>
        </p:spPr>
      </p:pic>
    </p:spTree>
    <p:extLst>
      <p:ext uri="{BB962C8B-B14F-4D97-AF65-F5344CB8AC3E}">
        <p14:creationId xmlns:p14="http://schemas.microsoft.com/office/powerpoint/2010/main" val="426223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3146613" y="2151147"/>
            <a:ext cx="3939988" cy="3785652"/>
          </a:xfrm>
          <a:prstGeom prst="rect">
            <a:avLst/>
          </a:prstGeom>
        </p:spPr>
        <p:txBody>
          <a:bodyPr wrap="square">
            <a:spAutoFit/>
          </a:bodyPr>
          <a:lstStyle/>
          <a:p>
            <a:r>
              <a:rPr lang="es-MX" sz="2000" dirty="0" smtClean="0">
                <a:latin typeface="Arial" panose="020B0604020202020204" pitchFamily="34" charset="0"/>
              </a:rPr>
              <a:t>– Envejecimiento </a:t>
            </a:r>
          </a:p>
          <a:p>
            <a:r>
              <a:rPr lang="es-MX" sz="2000" dirty="0" smtClean="0">
                <a:latin typeface="Arial" panose="020B0604020202020204" pitchFamily="34" charset="0"/>
              </a:rPr>
              <a:t>– Diabetes </a:t>
            </a:r>
          </a:p>
          <a:p>
            <a:r>
              <a:rPr lang="es-MX" sz="2000" dirty="0" smtClean="0">
                <a:latin typeface="Arial" panose="020B0604020202020204" pitchFamily="34" charset="0"/>
              </a:rPr>
              <a:t>– Cirrosis</a:t>
            </a:r>
          </a:p>
          <a:p>
            <a:r>
              <a:rPr lang="es-MX" sz="2000" dirty="0" smtClean="0">
                <a:latin typeface="Arial" panose="020B0604020202020204" pitchFamily="34" charset="0"/>
              </a:rPr>
              <a:t>– Ejercicio Violento </a:t>
            </a:r>
          </a:p>
          <a:p>
            <a:r>
              <a:rPr lang="es-MX" sz="2000" dirty="0" smtClean="0">
                <a:latin typeface="Arial" panose="020B0604020202020204" pitchFamily="34" charset="0"/>
              </a:rPr>
              <a:t>– Fibrosis Quística</a:t>
            </a:r>
          </a:p>
          <a:p>
            <a:r>
              <a:rPr lang="es-MX" sz="2000" dirty="0" smtClean="0">
                <a:latin typeface="Arial" panose="020B0604020202020204" pitchFamily="34" charset="0"/>
              </a:rPr>
              <a:t>– Malnutrición Proteica</a:t>
            </a:r>
          </a:p>
          <a:p>
            <a:r>
              <a:rPr lang="pt-BR" sz="2000" dirty="0" smtClean="0">
                <a:latin typeface="Arial" panose="020B0604020202020204" pitchFamily="34" charset="0"/>
              </a:rPr>
              <a:t>– </a:t>
            </a:r>
            <a:r>
              <a:rPr lang="pt-BR" sz="2000" i="1" dirty="0" smtClean="0">
                <a:latin typeface="Arial" panose="020B0604020202020204" pitchFamily="34" charset="0"/>
              </a:rPr>
              <a:t>Stress </a:t>
            </a:r>
            <a:r>
              <a:rPr lang="pt-BR" sz="2000" dirty="0" err="1" smtClean="0">
                <a:latin typeface="Arial" panose="020B0604020202020204" pitchFamily="34" charset="0"/>
              </a:rPr>
              <a:t>Oxidativo</a:t>
            </a:r>
            <a:r>
              <a:rPr lang="pt-BR" sz="2000" dirty="0" smtClean="0">
                <a:latin typeface="Arial" panose="020B0604020202020204" pitchFamily="34" charset="0"/>
              </a:rPr>
              <a:t> </a:t>
            </a:r>
          </a:p>
          <a:p>
            <a:r>
              <a:rPr lang="pt-BR" sz="2000" dirty="0" smtClean="0">
                <a:latin typeface="Arial" panose="020B0604020202020204" pitchFamily="34" charset="0"/>
              </a:rPr>
              <a:t>– SIDA </a:t>
            </a:r>
          </a:p>
          <a:p>
            <a:r>
              <a:rPr lang="pt-BR" sz="2000" dirty="0" smtClean="0">
                <a:latin typeface="Arial" panose="020B0604020202020204" pitchFamily="34" charset="0"/>
              </a:rPr>
              <a:t>– </a:t>
            </a:r>
            <a:r>
              <a:rPr lang="pt-BR" sz="2000" dirty="0" err="1" smtClean="0">
                <a:latin typeface="Arial" panose="020B0604020202020204" pitchFamily="34" charset="0"/>
              </a:rPr>
              <a:t>Tratamientos</a:t>
            </a:r>
            <a:r>
              <a:rPr lang="pt-BR" sz="2000" dirty="0" smtClean="0">
                <a:latin typeface="Arial" panose="020B0604020202020204" pitchFamily="34" charset="0"/>
              </a:rPr>
              <a:t> Quimioterápicos</a:t>
            </a:r>
          </a:p>
          <a:p>
            <a:r>
              <a:rPr lang="es-MX" sz="2000" dirty="0" smtClean="0">
                <a:latin typeface="Arial" panose="020B0604020202020204" pitchFamily="34" charset="0"/>
              </a:rPr>
              <a:t>– Infecciones </a:t>
            </a:r>
          </a:p>
          <a:p>
            <a:r>
              <a:rPr lang="es-MX" sz="2000" dirty="0" smtClean="0">
                <a:latin typeface="Arial" panose="020B0604020202020204" pitchFamily="34" charset="0"/>
              </a:rPr>
              <a:t>– Retinopatías </a:t>
            </a:r>
          </a:p>
          <a:p>
            <a:r>
              <a:rPr lang="es-MX" sz="2000" dirty="0" smtClean="0">
                <a:latin typeface="Arial" panose="020B0604020202020204" pitchFamily="34" charset="0"/>
              </a:rPr>
              <a:t>– Artritis </a:t>
            </a:r>
            <a:r>
              <a:rPr lang="es-MX" sz="2000" dirty="0" err="1" smtClean="0">
                <a:latin typeface="Arial" panose="020B0604020202020204" pitchFamily="34" charset="0"/>
              </a:rPr>
              <a:t>Reumatoidea</a:t>
            </a:r>
            <a:endParaRPr lang="es-MX" sz="2000" dirty="0"/>
          </a:p>
        </p:txBody>
      </p:sp>
      <p:sp>
        <p:nvSpPr>
          <p:cNvPr id="4" name="Rectángulo 3"/>
          <p:cNvSpPr/>
          <p:nvPr/>
        </p:nvSpPr>
        <p:spPr>
          <a:xfrm>
            <a:off x="553443" y="3177099"/>
            <a:ext cx="1719109" cy="1200329"/>
          </a:xfrm>
          <a:prstGeom prst="rect">
            <a:avLst/>
          </a:prstGeom>
        </p:spPr>
        <p:txBody>
          <a:bodyPr wrap="square">
            <a:spAutoFit/>
          </a:bodyPr>
          <a:lstStyle/>
          <a:p>
            <a:pPr algn="ctr"/>
            <a:r>
              <a:rPr lang="es-MX" sz="2400" dirty="0">
                <a:latin typeface="Arial Unicode MS" panose="020B0604020202020204" pitchFamily="34" charset="-128"/>
                <a:ea typeface="Arial Unicode MS" panose="020B0604020202020204" pitchFamily="34" charset="-128"/>
                <a:cs typeface="Arial Unicode MS" panose="020B0604020202020204" pitchFamily="34" charset="-128"/>
              </a:rPr>
              <a:t>GSH disminuido </a:t>
            </a:r>
            <a:r>
              <a:rPr lang="es-MX" sz="2400" dirty="0" smtClean="0">
                <a:latin typeface="Arial Unicode MS" panose="020B0604020202020204" pitchFamily="34" charset="-128"/>
                <a:ea typeface="Arial Unicode MS" panose="020B0604020202020204" pitchFamily="34" charset="-128"/>
                <a:cs typeface="Arial Unicode MS" panose="020B0604020202020204" pitchFamily="34" charset="-128"/>
              </a:rPr>
              <a:t>en:</a:t>
            </a:r>
            <a:endParaRPr lang="es-MX" sz="24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6" name="Abrir llave 5"/>
          <p:cNvSpPr/>
          <p:nvPr/>
        </p:nvSpPr>
        <p:spPr>
          <a:xfrm>
            <a:off x="2635623" y="2151147"/>
            <a:ext cx="403412" cy="3785652"/>
          </a:xfrm>
          <a:prstGeom prst="leftBrace">
            <a:avLst/>
          </a:prstGeom>
          <a:ln w="5715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7" name="Rectángulo redondeado 6"/>
          <p:cNvSpPr/>
          <p:nvPr/>
        </p:nvSpPr>
        <p:spPr>
          <a:xfrm>
            <a:off x="1710171" y="561288"/>
            <a:ext cx="4384110" cy="1129726"/>
          </a:xfrm>
          <a:prstGeom prst="roundRect">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t>Situaciones en las que el GSH está </a:t>
            </a:r>
            <a:r>
              <a:rPr lang="es-MX" sz="2800" b="1" dirty="0" smtClean="0"/>
              <a:t>disminuido</a:t>
            </a:r>
            <a:endParaRPr lang="es-MX" sz="2800" b="1" dirty="0"/>
          </a:p>
        </p:txBody>
      </p:sp>
      <p:pic>
        <p:nvPicPr>
          <p:cNvPr id="8" name="Imagen 7"/>
          <p:cNvPicPr>
            <a:picLocks noChangeAspect="1"/>
          </p:cNvPicPr>
          <p:nvPr/>
        </p:nvPicPr>
        <p:blipFill>
          <a:blip r:embed="rId2"/>
          <a:stretch>
            <a:fillRect/>
          </a:stretch>
        </p:blipFill>
        <p:spPr>
          <a:xfrm>
            <a:off x="6650212" y="69543"/>
            <a:ext cx="2397819" cy="1274756"/>
          </a:xfrm>
          <a:prstGeom prst="rect">
            <a:avLst/>
          </a:prstGeom>
        </p:spPr>
      </p:pic>
    </p:spTree>
    <p:extLst>
      <p:ext uri="{BB962C8B-B14F-4D97-AF65-F5344CB8AC3E}">
        <p14:creationId xmlns:p14="http://schemas.microsoft.com/office/powerpoint/2010/main" val="231813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1000" fill="hold"/>
                                        <p:tgtEl>
                                          <p:spTgt spid="4"/>
                                        </p:tgtEl>
                                        <p:attrNameLst>
                                          <p:attrName>ppt_w</p:attrName>
                                        </p:attrNameLst>
                                      </p:cBhvr>
                                      <p:tavLst>
                                        <p:tav tm="0">
                                          <p:val>
                                            <p:strVal val="#ppt_w*0.70"/>
                                          </p:val>
                                        </p:tav>
                                        <p:tav tm="100000">
                                          <p:val>
                                            <p:strVal val="#ppt_w"/>
                                          </p:val>
                                        </p:tav>
                                      </p:tavLst>
                                    </p:anim>
                                    <p:anim calcmode="lin" valueType="num">
                                      <p:cBhvr>
                                        <p:cTn id="13" dur="1000" fill="hold"/>
                                        <p:tgtEl>
                                          <p:spTgt spid="4"/>
                                        </p:tgtEl>
                                        <p:attrNameLst>
                                          <p:attrName>ppt_h</p:attrName>
                                        </p:attrNameLst>
                                      </p:cBhvr>
                                      <p:tavLst>
                                        <p:tav tm="0">
                                          <p:val>
                                            <p:strVal val="#ppt_h"/>
                                          </p:val>
                                        </p:tav>
                                        <p:tav tm="100000">
                                          <p:val>
                                            <p:strVal val="#ppt_h"/>
                                          </p:val>
                                        </p:tav>
                                      </p:tavLst>
                                    </p:anim>
                                    <p:animEffect transition="in" filter="fade">
                                      <p:cBhvr>
                                        <p:cTn id="14" dur="1000"/>
                                        <p:tgtEl>
                                          <p:spTgt spid="4"/>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1000" fill="hold"/>
                                        <p:tgtEl>
                                          <p:spTgt spid="6"/>
                                        </p:tgtEl>
                                        <p:attrNameLst>
                                          <p:attrName>ppt_w</p:attrName>
                                        </p:attrNameLst>
                                      </p:cBhvr>
                                      <p:tavLst>
                                        <p:tav tm="0">
                                          <p:val>
                                            <p:strVal val="#ppt_w*0.70"/>
                                          </p:val>
                                        </p:tav>
                                        <p:tav tm="100000">
                                          <p:val>
                                            <p:strVal val="#ppt_w"/>
                                          </p:val>
                                        </p:tav>
                                      </p:tavLst>
                                    </p:anim>
                                    <p:anim calcmode="lin" valueType="num">
                                      <p:cBhvr>
                                        <p:cTn id="18" dur="1000" fill="hold"/>
                                        <p:tgtEl>
                                          <p:spTgt spid="6"/>
                                        </p:tgtEl>
                                        <p:attrNameLst>
                                          <p:attrName>ppt_h</p:attrName>
                                        </p:attrNameLst>
                                      </p:cBhvr>
                                      <p:tavLst>
                                        <p:tav tm="0">
                                          <p:val>
                                            <p:strVal val="#ppt_h"/>
                                          </p:val>
                                        </p:tav>
                                        <p:tav tm="100000">
                                          <p:val>
                                            <p:strVal val="#ppt_h"/>
                                          </p:val>
                                        </p:tav>
                                      </p:tavLst>
                                    </p:anim>
                                    <p:animEffect transition="in" filter="fade">
                                      <p:cBhvr>
                                        <p:cTn id="19" dur="1000"/>
                                        <p:tgtEl>
                                          <p:spTgt spid="6"/>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1000" fill="hold"/>
                                        <p:tgtEl>
                                          <p:spTgt spid="7"/>
                                        </p:tgtEl>
                                        <p:attrNameLst>
                                          <p:attrName>ppt_w</p:attrName>
                                        </p:attrNameLst>
                                      </p:cBhvr>
                                      <p:tavLst>
                                        <p:tav tm="0">
                                          <p:val>
                                            <p:strVal val="#ppt_w*0.70"/>
                                          </p:val>
                                        </p:tav>
                                        <p:tav tm="100000">
                                          <p:val>
                                            <p:strVal val="#ppt_w"/>
                                          </p:val>
                                        </p:tav>
                                      </p:tavLst>
                                    </p:anim>
                                    <p:anim calcmode="lin" valueType="num">
                                      <p:cBhvr>
                                        <p:cTn id="23" dur="1000" fill="hold"/>
                                        <p:tgtEl>
                                          <p:spTgt spid="7"/>
                                        </p:tgtEl>
                                        <p:attrNameLst>
                                          <p:attrName>ppt_h</p:attrName>
                                        </p:attrNameLst>
                                      </p:cBhvr>
                                      <p:tavLst>
                                        <p:tav tm="0">
                                          <p:val>
                                            <p:strVal val="#ppt_h"/>
                                          </p:val>
                                        </p:tav>
                                        <p:tav tm="100000">
                                          <p:val>
                                            <p:strVal val="#ppt_h"/>
                                          </p:val>
                                        </p:tav>
                                      </p:tavLst>
                                    </p:anim>
                                    <p:animEffect transition="in" filter="fade">
                                      <p:cBhvr>
                                        <p:cTn id="24"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animBg="1"/>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1654836" y="489192"/>
            <a:ext cx="4630054" cy="1077218"/>
          </a:xfrm>
          <a:prstGeom prst="rect">
            <a:avLst/>
          </a:prstGeom>
          <a:noFill/>
        </p:spPr>
        <p:txBody>
          <a:bodyPr wrap="square" rtlCol="0">
            <a:spAutoFit/>
          </a:bodyPr>
          <a:lstStyle/>
          <a:p>
            <a:pPr algn="ctr"/>
            <a:r>
              <a:rPr lang="es-MX" sz="3200" b="1" dirty="0" smtClean="0"/>
              <a:t>DECLINACION DEL GLUTATION</a:t>
            </a:r>
            <a:endParaRPr lang="es-MX" sz="3200" b="1" dirty="0"/>
          </a:p>
        </p:txBody>
      </p:sp>
      <p:sp>
        <p:nvSpPr>
          <p:cNvPr id="28" name="CuadroTexto 27"/>
          <p:cNvSpPr txBox="1"/>
          <p:nvPr/>
        </p:nvSpPr>
        <p:spPr>
          <a:xfrm>
            <a:off x="1539618" y="5437852"/>
            <a:ext cx="7739042" cy="1015663"/>
          </a:xfrm>
          <a:prstGeom prst="rect">
            <a:avLst/>
          </a:prstGeom>
          <a:noFill/>
        </p:spPr>
        <p:txBody>
          <a:bodyPr wrap="square" rtlCol="0">
            <a:spAutoFit/>
          </a:bodyPr>
          <a:lstStyle/>
          <a:p>
            <a:r>
              <a:rPr lang="es-MX" sz="2000" b="1" dirty="0" smtClean="0"/>
              <a:t>Etapa crítica de incidencia de enfermedades inflamatorias-crónicas (cáncer, HTA, DM, HTG, HC, Alzheimer, Parkinson, Hígado graso, etc.)</a:t>
            </a:r>
            <a:endParaRPr lang="es-MX" sz="2000" b="1" dirty="0"/>
          </a:p>
        </p:txBody>
      </p:sp>
      <p:pic>
        <p:nvPicPr>
          <p:cNvPr id="2" name="Imagen 1"/>
          <p:cNvPicPr>
            <a:picLocks noChangeAspect="1"/>
          </p:cNvPicPr>
          <p:nvPr/>
        </p:nvPicPr>
        <p:blipFill>
          <a:blip r:embed="rId2"/>
          <a:stretch>
            <a:fillRect/>
          </a:stretch>
        </p:blipFill>
        <p:spPr>
          <a:xfrm>
            <a:off x="3606074" y="2527297"/>
            <a:ext cx="3595912" cy="2133574"/>
          </a:xfrm>
          <a:prstGeom prst="flowChartConnector">
            <a:avLst/>
          </a:prstGeom>
        </p:spPr>
      </p:pic>
      <p:sp>
        <p:nvSpPr>
          <p:cNvPr id="4" name="CuadroTexto 3"/>
          <p:cNvSpPr txBox="1"/>
          <p:nvPr/>
        </p:nvSpPr>
        <p:spPr>
          <a:xfrm>
            <a:off x="2344185" y="1668773"/>
            <a:ext cx="1292436" cy="400110"/>
          </a:xfrm>
          <a:prstGeom prst="rect">
            <a:avLst/>
          </a:prstGeom>
          <a:noFill/>
        </p:spPr>
        <p:txBody>
          <a:bodyPr wrap="square" rtlCol="0">
            <a:spAutoFit/>
          </a:bodyPr>
          <a:lstStyle/>
          <a:p>
            <a:pPr algn="ctr"/>
            <a:r>
              <a:rPr lang="es-MX" sz="2000" dirty="0" smtClean="0">
                <a:latin typeface="Arial Unicode MS" panose="020B0604020202020204" pitchFamily="34" charset="-128"/>
                <a:ea typeface="Arial Unicode MS" panose="020B0604020202020204" pitchFamily="34" charset="-128"/>
                <a:cs typeface="Arial Unicode MS" panose="020B0604020202020204" pitchFamily="34" charset="-128"/>
              </a:rPr>
              <a:t>Edad</a:t>
            </a:r>
            <a:endParaRPr lang="es-MX" sz="2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 name="Flecha derecha 4"/>
          <p:cNvSpPr/>
          <p:nvPr/>
        </p:nvSpPr>
        <p:spPr>
          <a:xfrm>
            <a:off x="3867941" y="1641670"/>
            <a:ext cx="326691" cy="52475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5"/>
          <p:cNvSpPr txBox="1"/>
          <p:nvPr/>
        </p:nvSpPr>
        <p:spPr>
          <a:xfrm>
            <a:off x="4555663" y="1677974"/>
            <a:ext cx="3244033" cy="400110"/>
          </a:xfrm>
          <a:prstGeom prst="rect">
            <a:avLst/>
          </a:prstGeom>
          <a:noFill/>
        </p:spPr>
        <p:txBody>
          <a:bodyPr wrap="square" rtlCol="0">
            <a:spAutoFit/>
          </a:bodyPr>
          <a:lstStyle/>
          <a:p>
            <a:r>
              <a:rPr lang="es-MX" sz="2000" dirty="0" smtClean="0"/>
              <a:t>20  30  40  50  60  70  80</a:t>
            </a:r>
            <a:endParaRPr lang="es-MX" sz="2000" dirty="0"/>
          </a:p>
        </p:txBody>
      </p:sp>
      <p:sp>
        <p:nvSpPr>
          <p:cNvPr id="7" name="CuadroTexto 6"/>
          <p:cNvSpPr txBox="1"/>
          <p:nvPr/>
        </p:nvSpPr>
        <p:spPr>
          <a:xfrm>
            <a:off x="1539618" y="2640943"/>
            <a:ext cx="1877038" cy="830997"/>
          </a:xfrm>
          <a:prstGeom prst="rect">
            <a:avLst/>
          </a:prstGeom>
          <a:noFill/>
        </p:spPr>
        <p:txBody>
          <a:bodyPr wrap="square" rtlCol="0">
            <a:spAutoFit/>
          </a:bodyPr>
          <a:lstStyle/>
          <a:p>
            <a:pPr algn="ctr"/>
            <a:r>
              <a:rPr lang="es-MX" sz="2400" dirty="0" smtClean="0">
                <a:latin typeface="Arial Unicode MS" panose="020B0604020202020204" pitchFamily="34" charset="-128"/>
                <a:ea typeface="Arial Unicode MS" panose="020B0604020202020204" pitchFamily="34" charset="-128"/>
                <a:cs typeface="Arial Unicode MS" panose="020B0604020202020204" pitchFamily="34" charset="-128"/>
              </a:rPr>
              <a:t>Niveles de Glutatión</a:t>
            </a:r>
            <a:endParaRPr lang="es-MX" sz="24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9" name="CuadroTexto 8"/>
          <p:cNvSpPr txBox="1"/>
          <p:nvPr/>
        </p:nvSpPr>
        <p:spPr>
          <a:xfrm>
            <a:off x="1081878" y="4471780"/>
            <a:ext cx="2356530" cy="830997"/>
          </a:xfrm>
          <a:prstGeom prst="rect">
            <a:avLst/>
          </a:prstGeom>
          <a:noFill/>
        </p:spPr>
        <p:txBody>
          <a:bodyPr wrap="square" rtlCol="0">
            <a:spAutoFit/>
          </a:bodyPr>
          <a:lstStyle/>
          <a:p>
            <a:pPr algn="ctr"/>
            <a:r>
              <a:rPr lang="es-MX" sz="2400" dirty="0" smtClean="0">
                <a:latin typeface="Arial Unicode MS" panose="020B0604020202020204" pitchFamily="34" charset="-128"/>
                <a:ea typeface="Arial Unicode MS" panose="020B0604020202020204" pitchFamily="34" charset="-128"/>
                <a:cs typeface="Arial Unicode MS" panose="020B0604020202020204" pitchFamily="34" charset="-128"/>
              </a:rPr>
              <a:t>Niveles de estrés oxidativo</a:t>
            </a:r>
            <a:endParaRPr lang="es-MX" sz="24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cxnSp>
        <p:nvCxnSpPr>
          <p:cNvPr id="11" name="Conector recto 10"/>
          <p:cNvCxnSpPr/>
          <p:nvPr/>
        </p:nvCxnSpPr>
        <p:spPr>
          <a:xfrm>
            <a:off x="3438408" y="4903163"/>
            <a:ext cx="1710827" cy="14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onector recto 12"/>
          <p:cNvCxnSpPr/>
          <p:nvPr/>
        </p:nvCxnSpPr>
        <p:spPr>
          <a:xfrm flipV="1">
            <a:off x="5170987" y="2628299"/>
            <a:ext cx="1563496" cy="22893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Conector recto 13"/>
          <p:cNvCxnSpPr/>
          <p:nvPr/>
        </p:nvCxnSpPr>
        <p:spPr>
          <a:xfrm flipV="1">
            <a:off x="3297796" y="2865057"/>
            <a:ext cx="1704108"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ector recto 14"/>
          <p:cNvCxnSpPr/>
          <p:nvPr/>
        </p:nvCxnSpPr>
        <p:spPr>
          <a:xfrm>
            <a:off x="5001904" y="2879578"/>
            <a:ext cx="1764897" cy="19672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Conector recto 20"/>
          <p:cNvCxnSpPr/>
          <p:nvPr/>
        </p:nvCxnSpPr>
        <p:spPr>
          <a:xfrm flipV="1">
            <a:off x="2588472" y="2392974"/>
            <a:ext cx="5631116" cy="21419"/>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22" name="Elipse 21"/>
          <p:cNvSpPr/>
          <p:nvPr/>
        </p:nvSpPr>
        <p:spPr>
          <a:xfrm>
            <a:off x="5576957" y="3529539"/>
            <a:ext cx="600723" cy="66729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6" name="Imagen 15"/>
          <p:cNvPicPr>
            <a:picLocks noChangeAspect="1"/>
          </p:cNvPicPr>
          <p:nvPr/>
        </p:nvPicPr>
        <p:blipFill>
          <a:blip r:embed="rId3"/>
          <a:stretch>
            <a:fillRect/>
          </a:stretch>
        </p:blipFill>
        <p:spPr>
          <a:xfrm>
            <a:off x="6650212" y="69543"/>
            <a:ext cx="2397819" cy="1274756"/>
          </a:xfrm>
          <a:prstGeom prst="rect">
            <a:avLst/>
          </a:prstGeom>
        </p:spPr>
      </p:pic>
    </p:spTree>
    <p:extLst>
      <p:ext uri="{BB962C8B-B14F-4D97-AF65-F5344CB8AC3E}">
        <p14:creationId xmlns:p14="http://schemas.microsoft.com/office/powerpoint/2010/main" val="2187847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amond(in)">
                                      <p:cBhvr>
                                        <p:cTn id="7" dur="2000"/>
                                        <p:tgtEl>
                                          <p:spTgt spid="3"/>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diamond(in)">
                                      <p:cBhvr>
                                        <p:cTn id="10" dur="2000"/>
                                        <p:tgtEl>
                                          <p:spTgt spid="28"/>
                                        </p:tgtEl>
                                      </p:cBhvr>
                                    </p:animEffect>
                                  </p:childTnLst>
                                </p:cTn>
                              </p:par>
                              <p:par>
                                <p:cTn id="11" presetID="8" presetClass="entr" presetSubtype="16"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diamond(in)">
                                      <p:cBhvr>
                                        <p:cTn id="13" dur="2000"/>
                                        <p:tgtEl>
                                          <p:spTgt spid="2"/>
                                        </p:tgtEl>
                                      </p:cBhvr>
                                    </p:animEffect>
                                  </p:childTnLst>
                                </p:cTn>
                              </p:par>
                              <p:par>
                                <p:cTn id="14" presetID="8" presetClass="entr" presetSubtype="16"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diamond(in)">
                                      <p:cBhvr>
                                        <p:cTn id="16" dur="2000"/>
                                        <p:tgtEl>
                                          <p:spTgt spid="4"/>
                                        </p:tgtEl>
                                      </p:cBhvr>
                                    </p:animEffect>
                                  </p:childTnLst>
                                </p:cTn>
                              </p:par>
                              <p:par>
                                <p:cTn id="17" presetID="8" presetClass="entr" presetSubtype="16"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diamond(in)">
                                      <p:cBhvr>
                                        <p:cTn id="19" dur="2000"/>
                                        <p:tgtEl>
                                          <p:spTgt spid="5"/>
                                        </p:tgtEl>
                                      </p:cBhvr>
                                    </p:animEffect>
                                  </p:childTnLst>
                                </p:cTn>
                              </p:par>
                              <p:par>
                                <p:cTn id="20" presetID="8" presetClass="entr" presetSubtype="16"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amond(in)">
                                      <p:cBhvr>
                                        <p:cTn id="22" dur="2000"/>
                                        <p:tgtEl>
                                          <p:spTgt spid="6"/>
                                        </p:tgtEl>
                                      </p:cBhvr>
                                    </p:animEffect>
                                  </p:childTnLst>
                                </p:cTn>
                              </p:par>
                              <p:par>
                                <p:cTn id="23" presetID="8" presetClass="entr" presetSubtype="16"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amond(in)">
                                      <p:cBhvr>
                                        <p:cTn id="25" dur="2000"/>
                                        <p:tgtEl>
                                          <p:spTgt spid="7"/>
                                        </p:tgtEl>
                                      </p:cBhvr>
                                    </p:animEffect>
                                  </p:childTnLst>
                                </p:cTn>
                              </p:par>
                              <p:par>
                                <p:cTn id="26" presetID="8" presetClass="entr" presetSubtype="16"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diamond(in)">
                                      <p:cBhvr>
                                        <p:cTn id="28" dur="2000"/>
                                        <p:tgtEl>
                                          <p:spTgt spid="9"/>
                                        </p:tgtEl>
                                      </p:cBhvr>
                                    </p:animEffect>
                                  </p:childTnLst>
                                </p:cTn>
                              </p:par>
                              <p:par>
                                <p:cTn id="29" presetID="8" presetClass="entr" presetSubtype="16"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diamond(in)">
                                      <p:cBhvr>
                                        <p:cTn id="31" dur="2000"/>
                                        <p:tgtEl>
                                          <p:spTgt spid="11"/>
                                        </p:tgtEl>
                                      </p:cBhvr>
                                    </p:animEffect>
                                  </p:childTnLst>
                                </p:cTn>
                              </p:par>
                              <p:par>
                                <p:cTn id="32" presetID="8" presetClass="entr" presetSubtype="16"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diamond(in)">
                                      <p:cBhvr>
                                        <p:cTn id="34" dur="2000"/>
                                        <p:tgtEl>
                                          <p:spTgt spid="13"/>
                                        </p:tgtEl>
                                      </p:cBhvr>
                                    </p:animEffect>
                                  </p:childTnLst>
                                </p:cTn>
                              </p:par>
                              <p:par>
                                <p:cTn id="35" presetID="8" presetClass="entr" presetSubtype="16"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amond(in)">
                                      <p:cBhvr>
                                        <p:cTn id="37" dur="2000"/>
                                        <p:tgtEl>
                                          <p:spTgt spid="14"/>
                                        </p:tgtEl>
                                      </p:cBhvr>
                                    </p:animEffect>
                                  </p:childTnLst>
                                </p:cTn>
                              </p:par>
                              <p:par>
                                <p:cTn id="38" presetID="8" presetClass="entr" presetSubtype="16"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amond(in)">
                                      <p:cBhvr>
                                        <p:cTn id="40" dur="2000"/>
                                        <p:tgtEl>
                                          <p:spTgt spid="15"/>
                                        </p:tgtEl>
                                      </p:cBhvr>
                                    </p:animEffect>
                                  </p:childTnLst>
                                </p:cTn>
                              </p:par>
                              <p:par>
                                <p:cTn id="41" presetID="8" presetClass="entr" presetSubtype="16"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diamond(in)">
                                      <p:cBhvr>
                                        <p:cTn id="43" dur="2000"/>
                                        <p:tgtEl>
                                          <p:spTgt spid="21"/>
                                        </p:tgtEl>
                                      </p:cBhvr>
                                    </p:animEffect>
                                  </p:childTnLst>
                                </p:cTn>
                              </p:par>
                              <p:par>
                                <p:cTn id="44" presetID="8" presetClass="entr" presetSubtype="16"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diamond(in)">
                                      <p:cBhvr>
                                        <p:cTn id="46"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8" grpId="0"/>
      <p:bldP spid="4" grpId="0"/>
      <p:bldP spid="5" grpId="0" animBg="1"/>
      <p:bldP spid="6" grpId="0"/>
      <p:bldP spid="7" grpId="0"/>
      <p:bldP spid="9" grpId="0"/>
      <p:bldP spid="2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2304789" y="275573"/>
            <a:ext cx="2592888" cy="646331"/>
          </a:xfrm>
          <a:prstGeom prst="rect">
            <a:avLst/>
          </a:prstGeom>
          <a:noFill/>
        </p:spPr>
        <p:txBody>
          <a:bodyPr wrap="square" rtlCol="0">
            <a:spAutoFit/>
          </a:bodyPr>
          <a:lstStyle/>
          <a:p>
            <a:r>
              <a:rPr lang="es-MX" sz="3600" b="1" dirty="0" smtClean="0"/>
              <a:t>CISTEINA</a:t>
            </a:r>
            <a:endParaRPr lang="es-MX" sz="3600" b="1" dirty="0"/>
          </a:p>
        </p:txBody>
      </p:sp>
      <p:sp>
        <p:nvSpPr>
          <p:cNvPr id="2" name="Rectángulo 1"/>
          <p:cNvSpPr/>
          <p:nvPr/>
        </p:nvSpPr>
        <p:spPr>
          <a:xfrm>
            <a:off x="2063419" y="1553518"/>
            <a:ext cx="6333605" cy="3108543"/>
          </a:xfrm>
          <a:prstGeom prst="rect">
            <a:avLst/>
          </a:prstGeom>
        </p:spPr>
        <p:txBody>
          <a:bodyPr wrap="square">
            <a:spAutoFit/>
          </a:bodyPr>
          <a:lstStyle/>
          <a:p>
            <a:pPr algn="ctr"/>
            <a:r>
              <a:rPr lang="es-MX" sz="2800" b="1" dirty="0">
                <a:latin typeface="Arial Unicode MS" panose="020B0604020202020204" pitchFamily="34" charset="-128"/>
                <a:ea typeface="Arial Unicode MS" panose="020B0604020202020204" pitchFamily="34" charset="-128"/>
                <a:cs typeface="Arial Unicode MS" panose="020B0604020202020204" pitchFamily="34" charset="-128"/>
              </a:rPr>
              <a:t>Los resultados de un estudio publicado en línea el 20 de febrero de 2013 en el American </a:t>
            </a:r>
            <a:r>
              <a:rPr lang="es-MX" sz="2800" b="1" dirty="0" err="1">
                <a:latin typeface="Arial Unicode MS" panose="020B0604020202020204" pitchFamily="34" charset="-128"/>
                <a:ea typeface="Arial Unicode MS" panose="020B0604020202020204" pitchFamily="34" charset="-128"/>
                <a:cs typeface="Arial Unicode MS" panose="020B0604020202020204" pitchFamily="34" charset="-128"/>
              </a:rPr>
              <a:t>Journal</a:t>
            </a:r>
            <a:r>
              <a:rPr lang="es-MX" sz="2800" b="1" dirty="0">
                <a:latin typeface="Arial Unicode MS" panose="020B0604020202020204" pitchFamily="34" charset="-128"/>
                <a:ea typeface="Arial Unicode MS" panose="020B0604020202020204" pitchFamily="34" charset="-128"/>
                <a:cs typeface="Arial Unicode MS" panose="020B0604020202020204" pitchFamily="34" charset="-128"/>
              </a:rPr>
              <a:t> of </a:t>
            </a:r>
            <a:r>
              <a:rPr lang="es-MX" sz="2800" b="1" dirty="0" err="1">
                <a:latin typeface="Arial Unicode MS" panose="020B0604020202020204" pitchFamily="34" charset="-128"/>
                <a:ea typeface="Arial Unicode MS" panose="020B0604020202020204" pitchFamily="34" charset="-128"/>
                <a:cs typeface="Arial Unicode MS" panose="020B0604020202020204" pitchFamily="34" charset="-128"/>
              </a:rPr>
              <a:t>Clinical</a:t>
            </a:r>
            <a:r>
              <a:rPr lang="es-MX" sz="2800" b="1"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s-MX" sz="2800" b="1" dirty="0" err="1">
                <a:latin typeface="Arial Unicode MS" panose="020B0604020202020204" pitchFamily="34" charset="-128"/>
                <a:ea typeface="Arial Unicode MS" panose="020B0604020202020204" pitchFamily="34" charset="-128"/>
                <a:cs typeface="Arial Unicode MS" panose="020B0604020202020204" pitchFamily="34" charset="-128"/>
              </a:rPr>
              <a:t>Nutrition</a:t>
            </a:r>
            <a:r>
              <a:rPr lang="es-MX" sz="2800" b="1"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s-MX" sz="2800" b="1" dirty="0" smtClean="0">
                <a:latin typeface="Arial Unicode MS" panose="020B0604020202020204" pitchFamily="34" charset="-128"/>
                <a:ea typeface="Arial Unicode MS" panose="020B0604020202020204" pitchFamily="34" charset="-128"/>
                <a:cs typeface="Arial Unicode MS" panose="020B0604020202020204" pitchFamily="34" charset="-128"/>
              </a:rPr>
              <a:t>revelan </a:t>
            </a:r>
            <a:r>
              <a:rPr lang="es-MX" sz="2800" b="1" dirty="0">
                <a:latin typeface="Arial Unicode MS" panose="020B0604020202020204" pitchFamily="34" charset="-128"/>
                <a:ea typeface="Arial Unicode MS" panose="020B0604020202020204" pitchFamily="34" charset="-128"/>
                <a:cs typeface="Arial Unicode MS" panose="020B0604020202020204" pitchFamily="34" charset="-128"/>
              </a:rPr>
              <a:t> que   niveles altos del aminoácido cisteína tiene efecto protector  contra el riesgo de cáncer </a:t>
            </a:r>
            <a:r>
              <a:rPr lang="es-MX" sz="2800" b="1" dirty="0" err="1" smtClean="0">
                <a:latin typeface="Arial Unicode MS" panose="020B0604020202020204" pitchFamily="34" charset="-128"/>
                <a:ea typeface="Arial Unicode MS" panose="020B0604020202020204" pitchFamily="34" charset="-128"/>
                <a:cs typeface="Arial Unicode MS" panose="020B0604020202020204" pitchFamily="34" charset="-128"/>
              </a:rPr>
              <a:t>colorectal</a:t>
            </a:r>
            <a:r>
              <a:rPr lang="es-MX" sz="2800" b="1" dirty="0" smtClean="0">
                <a:latin typeface="Arial Unicode MS" panose="020B0604020202020204" pitchFamily="34" charset="-128"/>
                <a:ea typeface="Arial Unicode MS" panose="020B0604020202020204" pitchFamily="34" charset="-128"/>
                <a:cs typeface="Arial Unicode MS" panose="020B0604020202020204" pitchFamily="34" charset="-128"/>
              </a:rPr>
              <a:t> </a:t>
            </a:r>
            <a:r>
              <a:rPr lang="es-MX" sz="2800" b="1" dirty="0">
                <a:latin typeface="Arial Unicode MS" panose="020B0604020202020204" pitchFamily="34" charset="-128"/>
                <a:ea typeface="Arial Unicode MS" panose="020B0604020202020204" pitchFamily="34" charset="-128"/>
                <a:cs typeface="Arial Unicode MS" panose="020B0604020202020204" pitchFamily="34" charset="-128"/>
              </a:rPr>
              <a:t>(CRC).</a:t>
            </a:r>
          </a:p>
        </p:txBody>
      </p:sp>
      <p:pic>
        <p:nvPicPr>
          <p:cNvPr id="3" name="Imagen 2"/>
          <p:cNvPicPr>
            <a:picLocks noChangeAspect="1"/>
          </p:cNvPicPr>
          <p:nvPr/>
        </p:nvPicPr>
        <p:blipFill>
          <a:blip r:embed="rId2"/>
          <a:stretch>
            <a:fillRect/>
          </a:stretch>
        </p:blipFill>
        <p:spPr>
          <a:xfrm>
            <a:off x="531156" y="3314521"/>
            <a:ext cx="2919997" cy="2236718"/>
          </a:xfrm>
          <a:prstGeom prst="rect">
            <a:avLst/>
          </a:prstGeom>
        </p:spPr>
      </p:pic>
      <p:pic>
        <p:nvPicPr>
          <p:cNvPr id="5" name="Imagen 4"/>
          <p:cNvPicPr>
            <a:picLocks noChangeAspect="1"/>
          </p:cNvPicPr>
          <p:nvPr/>
        </p:nvPicPr>
        <p:blipFill>
          <a:blip r:embed="rId3"/>
          <a:stretch>
            <a:fillRect/>
          </a:stretch>
        </p:blipFill>
        <p:spPr>
          <a:xfrm>
            <a:off x="6650212" y="69543"/>
            <a:ext cx="2397819" cy="1274756"/>
          </a:xfrm>
          <a:prstGeom prst="rect">
            <a:avLst/>
          </a:prstGeom>
        </p:spPr>
      </p:pic>
    </p:spTree>
    <p:extLst>
      <p:ext uri="{BB962C8B-B14F-4D97-AF65-F5344CB8AC3E}">
        <p14:creationId xmlns:p14="http://schemas.microsoft.com/office/powerpoint/2010/main" val="681026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2"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down)">
                                      <p:cBhvr>
                                        <p:cTn id="8" dur="500"/>
                                        <p:tgtEl>
                                          <p:spTgt spid="6"/>
                                        </p:tgtEl>
                                      </p:cBhvr>
                                    </p:animEffect>
                                  </p:childTnLst>
                                </p:cTn>
                              </p:par>
                              <p:par>
                                <p:cTn id="9" presetID="12" presetClass="entr" presetSubtype="1" fill="hold" grpId="2"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p:tgtEl>
                                          <p:spTgt spid="2"/>
                                        </p:tgtEl>
                                        <p:attrNameLst>
                                          <p:attrName>ppt_y</p:attrName>
                                        </p:attrNameLst>
                                      </p:cBhvr>
                                      <p:tavLst>
                                        <p:tav tm="0">
                                          <p:val>
                                            <p:strVal val="#ppt_y-#ppt_h*1.125000"/>
                                          </p:val>
                                        </p:tav>
                                        <p:tav tm="100000">
                                          <p:val>
                                            <p:strVal val="#ppt_y"/>
                                          </p:val>
                                        </p:tav>
                                      </p:tavLst>
                                    </p:anim>
                                    <p:animEffect transition="in" filter="wipe(down)">
                                      <p:cBhvr>
                                        <p:cTn id="12" dur="500"/>
                                        <p:tgtEl>
                                          <p:spTgt spid="2"/>
                                        </p:tgtEl>
                                      </p:cBhvr>
                                    </p:animEffect>
                                  </p:childTnLst>
                                </p:cTn>
                              </p:par>
                              <p:par>
                                <p:cTn id="13" presetID="12" presetClass="entr" presetSubtype="1"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p:tgtEl>
                                          <p:spTgt spid="3"/>
                                        </p:tgtEl>
                                        <p:attrNameLst>
                                          <p:attrName>ppt_y</p:attrName>
                                        </p:attrNameLst>
                                      </p:cBhvr>
                                      <p:tavLst>
                                        <p:tav tm="0">
                                          <p:val>
                                            <p:strVal val="#ppt_y-#ppt_h*1.125000"/>
                                          </p:val>
                                        </p:tav>
                                        <p:tav tm="100000">
                                          <p:val>
                                            <p:strVal val="#ppt_y"/>
                                          </p:val>
                                        </p:tav>
                                      </p:tavLst>
                                    </p:anim>
                                    <p:animEffect transition="in" filter="wipe(down)">
                                      <p:cBhvr>
                                        <p:cTn id="16" dur="500"/>
                                        <p:tgtEl>
                                          <p:spTgt spid="3"/>
                                        </p:tgtEl>
                                      </p:cBhvr>
                                    </p:animEffect>
                                  </p:childTnLst>
                                </p:cTn>
                              </p:par>
                              <p:par>
                                <p:cTn id="17" presetID="12" presetClass="entr" presetSubtype="1"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p:tgtEl>
                                          <p:spTgt spid="5"/>
                                        </p:tgtEl>
                                        <p:attrNameLst>
                                          <p:attrName>ppt_y</p:attrName>
                                        </p:attrNameLst>
                                      </p:cBhvr>
                                      <p:tavLst>
                                        <p:tav tm="0">
                                          <p:val>
                                            <p:strVal val="#ppt_y-#ppt_h*1.125000"/>
                                          </p:val>
                                        </p:tav>
                                        <p:tav tm="100000">
                                          <p:val>
                                            <p:strVal val="#ppt_y"/>
                                          </p:val>
                                        </p:tav>
                                      </p:tavLst>
                                    </p:anim>
                                    <p:animEffect transition="in" filter="wipe(down)">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2"/>
      <p:bldP spid="2" grpId="2"/>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6496050" y="2376101"/>
            <a:ext cx="2487312" cy="2246769"/>
          </a:xfrm>
          <a:prstGeom prst="rect">
            <a:avLst/>
          </a:prstGeom>
          <a:noFill/>
        </p:spPr>
        <p:txBody>
          <a:bodyPr wrap="square" rtlCol="0">
            <a:spAutoFit/>
          </a:bodyPr>
          <a:lstStyle/>
          <a:p>
            <a:pPr algn="ctr"/>
            <a:r>
              <a:rPr lang="es-MX" sz="2800" b="1" dirty="0" smtClean="0">
                <a:solidFill>
                  <a:srgbClr val="002060"/>
                </a:solidFill>
              </a:rPr>
              <a:t>Organizadas en nuestro cuerpo en diferentes estructuras especializadas</a:t>
            </a:r>
            <a:endParaRPr lang="es-MX" sz="2800" b="1" dirty="0">
              <a:solidFill>
                <a:srgbClr val="002060"/>
              </a:solidFill>
            </a:endParaRPr>
          </a:p>
        </p:txBody>
      </p:sp>
      <p:pic>
        <p:nvPicPr>
          <p:cNvPr id="4" name="Imagen 3"/>
          <p:cNvPicPr>
            <a:picLocks noChangeAspect="1"/>
          </p:cNvPicPr>
          <p:nvPr/>
        </p:nvPicPr>
        <p:blipFill>
          <a:blip r:embed="rId2"/>
          <a:stretch>
            <a:fillRect/>
          </a:stretch>
        </p:blipFill>
        <p:spPr>
          <a:xfrm>
            <a:off x="509381" y="237301"/>
            <a:ext cx="6156989" cy="6524368"/>
          </a:xfrm>
          <a:prstGeom prst="rect">
            <a:avLst/>
          </a:prstGeom>
        </p:spPr>
      </p:pic>
      <p:pic>
        <p:nvPicPr>
          <p:cNvPr id="5" name="Imagen 4"/>
          <p:cNvPicPr>
            <a:picLocks noChangeAspect="1"/>
          </p:cNvPicPr>
          <p:nvPr/>
        </p:nvPicPr>
        <p:blipFill>
          <a:blip r:embed="rId3"/>
          <a:stretch>
            <a:fillRect/>
          </a:stretch>
        </p:blipFill>
        <p:spPr>
          <a:xfrm>
            <a:off x="6650212" y="69543"/>
            <a:ext cx="2397819" cy="1274756"/>
          </a:xfrm>
          <a:prstGeom prst="rect">
            <a:avLst/>
          </a:prstGeom>
        </p:spPr>
      </p:pic>
    </p:spTree>
    <p:extLst>
      <p:ext uri="{BB962C8B-B14F-4D97-AF65-F5344CB8AC3E}">
        <p14:creationId xmlns:p14="http://schemas.microsoft.com/office/powerpoint/2010/main" val="1684951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par>
                                <p:cTn id="11" presetID="16" presetClass="entr" presetSubtype="21"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013872" y="800008"/>
            <a:ext cx="2592888" cy="646331"/>
          </a:xfrm>
          <a:prstGeom prst="rect">
            <a:avLst/>
          </a:prstGeom>
          <a:noFill/>
        </p:spPr>
        <p:txBody>
          <a:bodyPr wrap="square" rtlCol="0">
            <a:spAutoFit/>
          </a:bodyPr>
          <a:lstStyle/>
          <a:p>
            <a:r>
              <a:rPr lang="es-MX" sz="3600" b="1" dirty="0" smtClean="0"/>
              <a:t>CISTEINA</a:t>
            </a:r>
            <a:endParaRPr lang="es-MX" sz="3600" b="1" dirty="0"/>
          </a:p>
        </p:txBody>
      </p:sp>
      <p:pic>
        <p:nvPicPr>
          <p:cNvPr id="3" name="Imagen 2"/>
          <p:cNvPicPr>
            <a:picLocks noChangeAspect="1"/>
          </p:cNvPicPr>
          <p:nvPr/>
        </p:nvPicPr>
        <p:blipFill>
          <a:blip r:embed="rId2"/>
          <a:stretch>
            <a:fillRect/>
          </a:stretch>
        </p:blipFill>
        <p:spPr>
          <a:xfrm>
            <a:off x="6959285" y="5145612"/>
            <a:ext cx="1669162" cy="1413224"/>
          </a:xfrm>
          <a:prstGeom prst="rect">
            <a:avLst/>
          </a:prstGeom>
        </p:spPr>
      </p:pic>
      <p:pic>
        <p:nvPicPr>
          <p:cNvPr id="6" name="Imagen 5"/>
          <p:cNvPicPr>
            <a:picLocks noChangeAspect="1"/>
          </p:cNvPicPr>
          <p:nvPr/>
        </p:nvPicPr>
        <p:blipFill>
          <a:blip r:embed="rId2"/>
          <a:stretch>
            <a:fillRect/>
          </a:stretch>
        </p:blipFill>
        <p:spPr>
          <a:xfrm>
            <a:off x="1142171" y="4881106"/>
            <a:ext cx="1669162" cy="1413224"/>
          </a:xfrm>
          <a:prstGeom prst="rect">
            <a:avLst/>
          </a:prstGeom>
        </p:spPr>
      </p:pic>
      <p:pic>
        <p:nvPicPr>
          <p:cNvPr id="7" name="Imagen 6"/>
          <p:cNvPicPr>
            <a:picLocks noChangeAspect="1"/>
          </p:cNvPicPr>
          <p:nvPr/>
        </p:nvPicPr>
        <p:blipFill>
          <a:blip r:embed="rId2"/>
          <a:stretch>
            <a:fillRect/>
          </a:stretch>
        </p:blipFill>
        <p:spPr>
          <a:xfrm>
            <a:off x="4654424" y="318957"/>
            <a:ext cx="1669162" cy="1413224"/>
          </a:xfrm>
          <a:prstGeom prst="rect">
            <a:avLst/>
          </a:prstGeom>
        </p:spPr>
      </p:pic>
      <p:sp>
        <p:nvSpPr>
          <p:cNvPr id="2" name="Rectángulo 1"/>
          <p:cNvSpPr/>
          <p:nvPr/>
        </p:nvSpPr>
        <p:spPr>
          <a:xfrm>
            <a:off x="1013872" y="2237931"/>
            <a:ext cx="6637507" cy="3108543"/>
          </a:xfrm>
          <a:prstGeom prst="rect">
            <a:avLst/>
          </a:prstGeom>
        </p:spPr>
        <p:txBody>
          <a:bodyPr wrap="square">
            <a:spAutoFit/>
          </a:bodyPr>
          <a:lstStyle/>
          <a:p>
            <a:pPr algn="ctr"/>
            <a:r>
              <a:rPr lang="es-MX" sz="2800" b="1" dirty="0">
                <a:latin typeface="Arial Unicode MS" panose="020B0604020202020204" pitchFamily="34" charset="-128"/>
                <a:ea typeface="Arial Unicode MS" panose="020B0604020202020204" pitchFamily="34" charset="-128"/>
                <a:cs typeface="Arial Unicode MS" panose="020B0604020202020204" pitchFamily="34" charset="-128"/>
              </a:rPr>
              <a:t>Cisteína es un aminoácido </a:t>
            </a:r>
            <a:r>
              <a:rPr lang="es-MX" sz="2800" b="1" dirty="0" smtClean="0">
                <a:latin typeface="Arial Unicode MS" panose="020B0604020202020204" pitchFamily="34" charset="-128"/>
                <a:ea typeface="Arial Unicode MS" panose="020B0604020202020204" pitchFamily="34" charset="-128"/>
                <a:cs typeface="Arial Unicode MS" panose="020B0604020202020204" pitchFamily="34" charset="-128"/>
              </a:rPr>
              <a:t>reactivo. Es vital </a:t>
            </a:r>
            <a:r>
              <a:rPr lang="es-MX" sz="2800" b="1" dirty="0">
                <a:latin typeface="Arial Unicode MS" panose="020B0604020202020204" pitchFamily="34" charset="-128"/>
                <a:ea typeface="Arial Unicode MS" panose="020B0604020202020204" pitchFamily="34" charset="-128"/>
                <a:cs typeface="Arial Unicode MS" panose="020B0604020202020204" pitchFamily="34" charset="-128"/>
              </a:rPr>
              <a:t>para la estructura y función de </a:t>
            </a:r>
            <a:r>
              <a:rPr lang="es-MX" sz="2800" b="1" dirty="0" smtClean="0">
                <a:latin typeface="Arial Unicode MS" panose="020B0604020202020204" pitchFamily="34" charset="-128"/>
                <a:ea typeface="Arial Unicode MS" panose="020B0604020202020204" pitchFamily="34" charset="-128"/>
                <a:cs typeface="Arial Unicode MS" panose="020B0604020202020204" pitchFamily="34" charset="-128"/>
              </a:rPr>
              <a:t> algunas </a:t>
            </a:r>
            <a:r>
              <a:rPr lang="es-MX" sz="2800" b="1" dirty="0">
                <a:latin typeface="Arial Unicode MS" panose="020B0604020202020204" pitchFamily="34" charset="-128"/>
                <a:ea typeface="Arial Unicode MS" panose="020B0604020202020204" pitchFamily="34" charset="-128"/>
                <a:cs typeface="Arial Unicode MS" panose="020B0604020202020204" pitchFamily="34" charset="-128"/>
              </a:rPr>
              <a:t>enzimas</a:t>
            </a:r>
            <a:r>
              <a:rPr lang="es-MX" sz="2800" b="1" dirty="0" smtClean="0">
                <a:latin typeface="Arial Unicode MS" panose="020B0604020202020204" pitchFamily="34" charset="-128"/>
                <a:ea typeface="Arial Unicode MS" panose="020B0604020202020204" pitchFamily="34" charset="-128"/>
                <a:cs typeface="Arial Unicode MS" panose="020B0604020202020204" pitchFamily="34" charset="-128"/>
              </a:rPr>
              <a:t>, inmunoglobulinas </a:t>
            </a:r>
            <a:r>
              <a:rPr lang="es-MX" sz="2800" b="1" dirty="0">
                <a:latin typeface="Arial Unicode MS" panose="020B0604020202020204" pitchFamily="34" charset="-128"/>
                <a:ea typeface="Arial Unicode MS" panose="020B0604020202020204" pitchFamily="34" charset="-128"/>
                <a:cs typeface="Arial Unicode MS" panose="020B0604020202020204" pitchFamily="34" charset="-128"/>
              </a:rPr>
              <a:t>G e insulina. La cisteína es molécula precursora de numerosos </a:t>
            </a:r>
            <a:r>
              <a:rPr lang="es-MX" sz="2800" b="1" dirty="0" smtClean="0">
                <a:latin typeface="Arial Unicode MS" panose="020B0604020202020204" pitchFamily="34" charset="-128"/>
                <a:ea typeface="Arial Unicode MS" panose="020B0604020202020204" pitchFamily="34" charset="-128"/>
                <a:cs typeface="Arial Unicode MS" panose="020B0604020202020204" pitchFamily="34" charset="-128"/>
              </a:rPr>
              <a:t>metabolitos </a:t>
            </a:r>
            <a:r>
              <a:rPr lang="es-MX" sz="2800" b="1" dirty="0">
                <a:latin typeface="Arial Unicode MS" panose="020B0604020202020204" pitchFamily="34" charset="-128"/>
                <a:ea typeface="Arial Unicode MS" panose="020B0604020202020204" pitchFamily="34" charset="-128"/>
                <a:cs typeface="Arial Unicode MS" panose="020B0604020202020204" pitchFamily="34" charset="-128"/>
              </a:rPr>
              <a:t>azufrados </a:t>
            </a:r>
            <a:r>
              <a:rPr lang="es-MX" sz="2800" b="1" dirty="0" smtClean="0">
                <a:latin typeface="Arial Unicode MS" panose="020B0604020202020204" pitchFamily="34" charset="-128"/>
                <a:ea typeface="Arial Unicode MS" panose="020B0604020202020204" pitchFamily="34" charset="-128"/>
                <a:cs typeface="Arial Unicode MS" panose="020B0604020202020204" pitchFamily="34" charset="-128"/>
              </a:rPr>
              <a:t>necesarios para </a:t>
            </a:r>
            <a:r>
              <a:rPr lang="es-MX" sz="2800" b="1" dirty="0">
                <a:latin typeface="Arial Unicode MS" panose="020B0604020202020204" pitchFamily="34" charset="-128"/>
                <a:ea typeface="Arial Unicode MS" panose="020B0604020202020204" pitchFamily="34" charset="-128"/>
                <a:cs typeface="Arial Unicode MS" panose="020B0604020202020204" pitchFamily="34" charset="-128"/>
              </a:rPr>
              <a:t>el desarrollo de la vida.</a:t>
            </a:r>
          </a:p>
        </p:txBody>
      </p:sp>
      <p:pic>
        <p:nvPicPr>
          <p:cNvPr id="8" name="Imagen 7"/>
          <p:cNvPicPr>
            <a:picLocks noChangeAspect="1"/>
          </p:cNvPicPr>
          <p:nvPr/>
        </p:nvPicPr>
        <p:blipFill>
          <a:blip r:embed="rId3"/>
          <a:stretch>
            <a:fillRect/>
          </a:stretch>
        </p:blipFill>
        <p:spPr>
          <a:xfrm>
            <a:off x="6650212" y="69543"/>
            <a:ext cx="2397819" cy="1274756"/>
          </a:xfrm>
          <a:prstGeom prst="rect">
            <a:avLst/>
          </a:prstGeom>
        </p:spPr>
      </p:pic>
    </p:spTree>
    <p:extLst>
      <p:ext uri="{BB962C8B-B14F-4D97-AF65-F5344CB8AC3E}">
        <p14:creationId xmlns:p14="http://schemas.microsoft.com/office/powerpoint/2010/main" val="2868550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22" presetClass="entr" presetSubtype="4"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par>
                                <p:cTn id="14" presetID="22" presetClass="entr" presetSubtype="4"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down)">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2442576" y="739036"/>
            <a:ext cx="2592888" cy="646331"/>
          </a:xfrm>
          <a:prstGeom prst="rect">
            <a:avLst/>
          </a:prstGeom>
          <a:noFill/>
        </p:spPr>
        <p:txBody>
          <a:bodyPr wrap="square" rtlCol="0">
            <a:spAutoFit/>
          </a:bodyPr>
          <a:lstStyle/>
          <a:p>
            <a:r>
              <a:rPr lang="es-MX" sz="3600" b="1" dirty="0" smtClean="0"/>
              <a:t>CISTEINA</a:t>
            </a:r>
            <a:endParaRPr lang="es-MX" sz="3600" b="1" dirty="0"/>
          </a:p>
        </p:txBody>
      </p:sp>
      <p:pic>
        <p:nvPicPr>
          <p:cNvPr id="5" name="Imagen 4"/>
          <p:cNvPicPr>
            <a:picLocks noChangeAspect="1"/>
          </p:cNvPicPr>
          <p:nvPr/>
        </p:nvPicPr>
        <p:blipFill rotWithShape="1">
          <a:blip r:embed="rId2"/>
          <a:srcRect l="2279" t="2394" r="2477" b="3379"/>
          <a:stretch/>
        </p:blipFill>
        <p:spPr>
          <a:xfrm>
            <a:off x="5035464" y="2089408"/>
            <a:ext cx="4039738" cy="2420470"/>
          </a:xfrm>
          <a:prstGeom prst="rect">
            <a:avLst/>
          </a:prstGeom>
        </p:spPr>
      </p:pic>
      <p:sp>
        <p:nvSpPr>
          <p:cNvPr id="2" name="Rectángulo 1"/>
          <p:cNvSpPr/>
          <p:nvPr/>
        </p:nvSpPr>
        <p:spPr>
          <a:xfrm>
            <a:off x="556220" y="1551855"/>
            <a:ext cx="4775458" cy="4093428"/>
          </a:xfrm>
          <a:prstGeom prst="rect">
            <a:avLst/>
          </a:prstGeom>
        </p:spPr>
        <p:txBody>
          <a:bodyPr wrap="square">
            <a:spAutoFit/>
          </a:bodyPr>
          <a:lstStyle/>
          <a:p>
            <a:pPr algn="ctr"/>
            <a:r>
              <a:rPr lang="es-MX" sz="2600" b="1" dirty="0" smtClean="0">
                <a:latin typeface="Arial Unicode MS" panose="020B0604020202020204" pitchFamily="34" charset="-128"/>
                <a:ea typeface="Arial Unicode MS" panose="020B0604020202020204" pitchFamily="34" charset="-128"/>
                <a:cs typeface="Arial Unicode MS" panose="020B0604020202020204" pitchFamily="34" charset="-128"/>
              </a:rPr>
              <a:t>La </a:t>
            </a:r>
            <a:r>
              <a:rPr lang="es-MX" sz="2600" b="1" dirty="0">
                <a:latin typeface="Arial Unicode MS" panose="020B0604020202020204" pitchFamily="34" charset="-128"/>
                <a:ea typeface="Arial Unicode MS" panose="020B0604020202020204" pitchFamily="34" charset="-128"/>
                <a:cs typeface="Arial Unicode MS" panose="020B0604020202020204" pitchFamily="34" charset="-128"/>
              </a:rPr>
              <a:t>cisteína tiene </a:t>
            </a:r>
            <a:r>
              <a:rPr lang="es-MX" sz="2600" b="1" dirty="0" smtClean="0">
                <a:latin typeface="Arial Unicode MS" panose="020B0604020202020204" pitchFamily="34" charset="-128"/>
                <a:ea typeface="Arial Unicode MS" panose="020B0604020202020204" pitchFamily="34" charset="-128"/>
                <a:cs typeface="Arial Unicode MS" panose="020B0604020202020204" pitchFamily="34" charset="-128"/>
              </a:rPr>
              <a:t>una </a:t>
            </a:r>
            <a:r>
              <a:rPr lang="es-MX" sz="2600" b="1" dirty="0">
                <a:latin typeface="Arial Unicode MS" panose="020B0604020202020204" pitchFamily="34" charset="-128"/>
                <a:ea typeface="Arial Unicode MS" panose="020B0604020202020204" pitchFamily="34" charset="-128"/>
                <a:cs typeface="Arial Unicode MS" panose="020B0604020202020204" pitchFamily="34" charset="-128"/>
              </a:rPr>
              <a:t>gran </a:t>
            </a:r>
            <a:r>
              <a:rPr lang="es-MX" sz="2600" b="1" dirty="0" smtClean="0">
                <a:latin typeface="Arial Unicode MS" panose="020B0604020202020204" pitchFamily="34" charset="-128"/>
                <a:ea typeface="Arial Unicode MS" panose="020B0604020202020204" pitchFamily="34" charset="-128"/>
                <a:cs typeface="Arial Unicode MS" panose="020B0604020202020204" pitchFamily="34" charset="-128"/>
              </a:rPr>
              <a:t>afinidad por </a:t>
            </a:r>
            <a:r>
              <a:rPr lang="es-MX" sz="2600" b="1" dirty="0">
                <a:latin typeface="Arial Unicode MS" panose="020B0604020202020204" pitchFamily="34" charset="-128"/>
                <a:ea typeface="Arial Unicode MS" panose="020B0604020202020204" pitchFamily="34" charset="-128"/>
                <a:cs typeface="Arial Unicode MS" panose="020B0604020202020204" pitchFamily="34" charset="-128"/>
              </a:rPr>
              <a:t>los metales pesados y </a:t>
            </a:r>
            <a:r>
              <a:rPr lang="es-MX" sz="2600" b="1" dirty="0" smtClean="0">
                <a:latin typeface="Arial Unicode MS" panose="020B0604020202020204" pitchFamily="34" charset="-128"/>
                <a:ea typeface="Arial Unicode MS" panose="020B0604020202020204" pitchFamily="34" charset="-128"/>
                <a:cs typeface="Arial Unicode MS" panose="020B0604020202020204" pitchFamily="34" charset="-128"/>
              </a:rPr>
              <a:t>forma </a:t>
            </a:r>
            <a:r>
              <a:rPr lang="es-MX" sz="2600" b="1" dirty="0">
                <a:latin typeface="Arial Unicode MS" panose="020B0604020202020204" pitchFamily="34" charset="-128"/>
                <a:ea typeface="Arial Unicode MS" panose="020B0604020202020204" pitchFamily="34" charset="-128"/>
                <a:cs typeface="Arial Unicode MS" panose="020B0604020202020204" pitchFamily="34" charset="-128"/>
              </a:rPr>
              <a:t>proteínas que enlazan cadmio, mercurio, plomo, como sistemas </a:t>
            </a:r>
            <a:r>
              <a:rPr lang="es-MX" sz="2600" b="1" dirty="0" smtClean="0">
                <a:latin typeface="Arial Unicode MS" panose="020B0604020202020204" pitchFamily="34" charset="-128"/>
                <a:ea typeface="Arial Unicode MS" panose="020B0604020202020204" pitchFamily="34" charset="-128"/>
                <a:cs typeface="Arial Unicode MS" panose="020B0604020202020204" pitchFamily="34" charset="-128"/>
              </a:rPr>
              <a:t>defensivos frente </a:t>
            </a:r>
            <a:r>
              <a:rPr lang="es-MX" sz="2600" b="1" dirty="0">
                <a:latin typeface="Arial Unicode MS" panose="020B0604020202020204" pitchFamily="34" charset="-128"/>
                <a:ea typeface="Arial Unicode MS" panose="020B0604020202020204" pitchFamily="34" charset="-128"/>
                <a:cs typeface="Arial Unicode MS" panose="020B0604020202020204" pitchFamily="34" charset="-128"/>
              </a:rPr>
              <a:t>a estos contaminantes</a:t>
            </a:r>
            <a:r>
              <a:rPr lang="es-MX" sz="2600" b="1" dirty="0" smtClean="0">
                <a:latin typeface="Arial Unicode MS" panose="020B0604020202020204" pitchFamily="34" charset="-128"/>
                <a:ea typeface="Arial Unicode MS" panose="020B0604020202020204" pitchFamily="34" charset="-128"/>
                <a:cs typeface="Arial Unicode MS" panose="020B0604020202020204" pitchFamily="34" charset="-128"/>
              </a:rPr>
              <a:t>.</a:t>
            </a:r>
          </a:p>
          <a:p>
            <a:pPr algn="just"/>
            <a:r>
              <a:rPr lang="es-MX" sz="2600" b="1" dirty="0" smtClean="0">
                <a:latin typeface="Arial Unicode MS" panose="020B0604020202020204" pitchFamily="34" charset="-128"/>
                <a:ea typeface="Arial Unicode MS" panose="020B0604020202020204" pitchFamily="34" charset="-128"/>
                <a:cs typeface="Arial Unicode MS" panose="020B0604020202020204" pitchFamily="34" charset="-128"/>
              </a:rPr>
              <a:t>La Cisteína es además</a:t>
            </a:r>
            <a:r>
              <a:rPr lang="es-MX" sz="2600" b="1" dirty="0">
                <a:latin typeface="Arial Unicode MS" panose="020B0604020202020204" pitchFamily="34" charset="-128"/>
                <a:ea typeface="Arial Unicode MS" panose="020B0604020202020204" pitchFamily="34" charset="-128"/>
                <a:cs typeface="Arial Unicode MS" panose="020B0604020202020204" pitchFamily="34" charset="-128"/>
              </a:rPr>
              <a:t>, precursor de vitaminas como la tiamina </a:t>
            </a:r>
            <a:r>
              <a:rPr lang="es-MX" sz="2600" b="1" dirty="0" smtClean="0">
                <a:latin typeface="Arial Unicode MS" panose="020B0604020202020204" pitchFamily="34" charset="-128"/>
                <a:ea typeface="Arial Unicode MS" panose="020B0604020202020204" pitchFamily="34" charset="-128"/>
                <a:cs typeface="Arial Unicode MS" panose="020B0604020202020204" pitchFamily="34" charset="-128"/>
              </a:rPr>
              <a:t>(B1) </a:t>
            </a:r>
            <a:r>
              <a:rPr lang="es-MX" sz="2600" b="1" dirty="0">
                <a:latin typeface="Arial Unicode MS" panose="020B0604020202020204" pitchFamily="34" charset="-128"/>
                <a:ea typeface="Arial Unicode MS" panose="020B0604020202020204" pitchFamily="34" charset="-128"/>
                <a:cs typeface="Arial Unicode MS" panose="020B0604020202020204" pitchFamily="34" charset="-128"/>
              </a:rPr>
              <a:t>y la biotina </a:t>
            </a:r>
            <a:r>
              <a:rPr lang="es-MX" sz="2600" b="1" dirty="0" smtClean="0">
                <a:latin typeface="Arial Unicode MS" panose="020B0604020202020204" pitchFamily="34" charset="-128"/>
                <a:ea typeface="Arial Unicode MS" panose="020B0604020202020204" pitchFamily="34" charset="-128"/>
                <a:cs typeface="Arial Unicode MS" panose="020B0604020202020204" pitchFamily="34" charset="-128"/>
              </a:rPr>
              <a:t>(B7)</a:t>
            </a:r>
            <a:endParaRPr lang="es-MX" sz="2600" b="1"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6" name="Imagen 5"/>
          <p:cNvPicPr>
            <a:picLocks noChangeAspect="1"/>
          </p:cNvPicPr>
          <p:nvPr/>
        </p:nvPicPr>
        <p:blipFill>
          <a:blip r:embed="rId3"/>
          <a:stretch>
            <a:fillRect/>
          </a:stretch>
        </p:blipFill>
        <p:spPr>
          <a:xfrm>
            <a:off x="6650212" y="69543"/>
            <a:ext cx="2397819" cy="1274756"/>
          </a:xfrm>
          <a:prstGeom prst="rect">
            <a:avLst/>
          </a:prstGeom>
        </p:spPr>
      </p:pic>
    </p:spTree>
    <p:extLst>
      <p:ext uri="{BB962C8B-B14F-4D97-AF65-F5344CB8AC3E}">
        <p14:creationId xmlns:p14="http://schemas.microsoft.com/office/powerpoint/2010/main" val="3668974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circle(in)">
                                      <p:cBhvr>
                                        <p:cTn id="10" dur="2000"/>
                                        <p:tgtEl>
                                          <p:spTgt spid="3"/>
                                        </p:tgtEl>
                                      </p:cBhvr>
                                    </p:animEffect>
                                  </p:childTnLst>
                                </p:cTn>
                              </p:par>
                              <p:par>
                                <p:cTn id="11" presetID="6" presetClass="entr" presetSubtype="16"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ircle(in)">
                                      <p:cBhvr>
                                        <p:cTn id="1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ctrTitle"/>
          </p:nvPr>
        </p:nvSpPr>
        <p:spPr>
          <a:xfrm>
            <a:off x="2660055" y="701076"/>
            <a:ext cx="3933928" cy="625273"/>
          </a:xfrm>
        </p:spPr>
        <p:txBody>
          <a:bodyPr>
            <a:noAutofit/>
          </a:bodyPr>
          <a:lstStyle/>
          <a:p>
            <a:r>
              <a:rPr lang="es-MX" sz="3600" b="1" dirty="0" smtClean="0">
                <a:solidFill>
                  <a:schemeClr val="accent5">
                    <a:lumMod val="50000"/>
                    <a:lumOff val="50000"/>
                  </a:schemeClr>
                </a:solidFill>
                <a:latin typeface="Arial Unicode MS" panose="020B0604020202020204" pitchFamily="34" charset="-128"/>
                <a:ea typeface="Arial Unicode MS" panose="020B0604020202020204" pitchFamily="34" charset="-128"/>
                <a:cs typeface="Arial Unicode MS" panose="020B0604020202020204" pitchFamily="34" charset="-128"/>
              </a:rPr>
              <a:t>RESVERATROL</a:t>
            </a:r>
            <a:endParaRPr lang="es-MX" sz="3600" b="1" dirty="0">
              <a:solidFill>
                <a:schemeClr val="accent5">
                  <a:lumMod val="50000"/>
                  <a:lumOff val="50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2" name="Rectángulo 1"/>
          <p:cNvSpPr/>
          <p:nvPr/>
        </p:nvSpPr>
        <p:spPr>
          <a:xfrm>
            <a:off x="1641437" y="1607221"/>
            <a:ext cx="7026045" cy="3108543"/>
          </a:xfrm>
          <a:prstGeom prst="rect">
            <a:avLst/>
          </a:prstGeom>
        </p:spPr>
        <p:txBody>
          <a:bodyPr wrap="square">
            <a:spAutoFit/>
          </a:bodyPr>
          <a:lstStyle/>
          <a:p>
            <a:pPr algn="ctr"/>
            <a:r>
              <a:rPr lang="es-MX" sz="2800" b="1" dirty="0">
                <a:latin typeface="Arial Unicode MS" panose="020B0604020202020204" pitchFamily="34" charset="-128"/>
                <a:ea typeface="Arial Unicode MS" panose="020B0604020202020204" pitchFamily="34" charset="-128"/>
                <a:cs typeface="Arial Unicode MS" panose="020B0604020202020204" pitchFamily="34" charset="-128"/>
              </a:rPr>
              <a:t>El </a:t>
            </a:r>
            <a:r>
              <a:rPr lang="es-MX" sz="2800" b="1" dirty="0" err="1">
                <a:latin typeface="Arial Unicode MS" panose="020B0604020202020204" pitchFamily="34" charset="-128"/>
                <a:ea typeface="Arial Unicode MS" panose="020B0604020202020204" pitchFamily="34" charset="-128"/>
                <a:cs typeface="Arial Unicode MS" panose="020B0604020202020204" pitchFamily="34" charset="-128"/>
              </a:rPr>
              <a:t>Resveratrol</a:t>
            </a:r>
            <a:r>
              <a:rPr lang="es-MX" sz="2800" b="1" dirty="0">
                <a:latin typeface="Arial Unicode MS" panose="020B0604020202020204" pitchFamily="34" charset="-128"/>
                <a:ea typeface="Arial Unicode MS" panose="020B0604020202020204" pitchFamily="34" charset="-128"/>
                <a:cs typeface="Arial Unicode MS" panose="020B0604020202020204" pitchFamily="34" charset="-128"/>
              </a:rPr>
              <a:t> es miembro de un grupo de compuestos vegetales llamados </a:t>
            </a:r>
            <a:r>
              <a:rPr lang="es-MX" sz="2800" b="1" dirty="0" err="1">
                <a:latin typeface="Arial Unicode MS" panose="020B0604020202020204" pitchFamily="34" charset="-128"/>
                <a:ea typeface="Arial Unicode MS" panose="020B0604020202020204" pitchFamily="34" charset="-128"/>
                <a:cs typeface="Arial Unicode MS" panose="020B0604020202020204" pitchFamily="34" charset="-128"/>
              </a:rPr>
              <a:t>polifenoles</a:t>
            </a:r>
            <a:r>
              <a:rPr lang="es-MX" sz="2800" b="1" dirty="0">
                <a:latin typeface="Arial Unicode MS" panose="020B0604020202020204" pitchFamily="34" charset="-128"/>
                <a:ea typeface="Arial Unicode MS" panose="020B0604020202020204" pitchFamily="34" charset="-128"/>
                <a:cs typeface="Arial Unicode MS" panose="020B0604020202020204" pitchFamily="34" charset="-128"/>
              </a:rPr>
              <a:t>. E</a:t>
            </a:r>
            <a:r>
              <a:rPr lang="es-MX" sz="2800" b="1" dirty="0" smtClean="0">
                <a:latin typeface="Arial Unicode MS" panose="020B0604020202020204" pitchFamily="34" charset="-128"/>
                <a:ea typeface="Arial Unicode MS" panose="020B0604020202020204" pitchFamily="34" charset="-128"/>
                <a:cs typeface="Arial Unicode MS" panose="020B0604020202020204" pitchFamily="34" charset="-128"/>
              </a:rPr>
              <a:t>stos </a:t>
            </a:r>
            <a:r>
              <a:rPr lang="es-MX" sz="2800" b="1" dirty="0">
                <a:latin typeface="Arial Unicode MS" panose="020B0604020202020204" pitchFamily="34" charset="-128"/>
                <a:ea typeface="Arial Unicode MS" panose="020B0604020202020204" pitchFamily="34" charset="-128"/>
                <a:cs typeface="Arial Unicode MS" panose="020B0604020202020204" pitchFamily="34" charset="-128"/>
              </a:rPr>
              <a:t>compuestos tienen propiedades antioxidantes y son capaces de proteger al organismo contra daños que generan un mayor riesgo de padecer enfermedades del corazón y cáncer.</a:t>
            </a:r>
          </a:p>
        </p:txBody>
      </p:sp>
      <p:pic>
        <p:nvPicPr>
          <p:cNvPr id="6" name="Imagen 5"/>
          <p:cNvPicPr>
            <a:picLocks noChangeAspect="1"/>
          </p:cNvPicPr>
          <p:nvPr/>
        </p:nvPicPr>
        <p:blipFill>
          <a:blip r:embed="rId2"/>
          <a:stretch>
            <a:fillRect/>
          </a:stretch>
        </p:blipFill>
        <p:spPr>
          <a:xfrm>
            <a:off x="1426568" y="4919364"/>
            <a:ext cx="2466975" cy="1847850"/>
          </a:xfrm>
          <a:prstGeom prst="rect">
            <a:avLst/>
          </a:prstGeom>
        </p:spPr>
      </p:pic>
      <p:pic>
        <p:nvPicPr>
          <p:cNvPr id="5" name="Imagen 4"/>
          <p:cNvPicPr>
            <a:picLocks noChangeAspect="1"/>
          </p:cNvPicPr>
          <p:nvPr/>
        </p:nvPicPr>
        <p:blipFill>
          <a:blip r:embed="rId3"/>
          <a:stretch>
            <a:fillRect/>
          </a:stretch>
        </p:blipFill>
        <p:spPr>
          <a:xfrm>
            <a:off x="6650212" y="69543"/>
            <a:ext cx="2397819" cy="1274756"/>
          </a:xfrm>
          <a:prstGeom prst="rect">
            <a:avLst/>
          </a:prstGeom>
        </p:spPr>
      </p:pic>
    </p:spTree>
    <p:extLst>
      <p:ext uri="{BB962C8B-B14F-4D97-AF65-F5344CB8AC3E}">
        <p14:creationId xmlns:p14="http://schemas.microsoft.com/office/powerpoint/2010/main" val="1070810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2)">
                                      <p:cBhvr>
                                        <p:cTn id="7" dur="2000"/>
                                        <p:tgtEl>
                                          <p:spTgt spid="3"/>
                                        </p:tgtEl>
                                      </p:cBhvr>
                                    </p:animEffect>
                                  </p:childTnLst>
                                </p:cTn>
                              </p:par>
                              <p:par>
                                <p:cTn id="8" presetID="21" presetClass="entr" presetSubtype="2"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heel(2)">
                                      <p:cBhvr>
                                        <p:cTn id="10" dur="2000"/>
                                        <p:tgtEl>
                                          <p:spTgt spid="2"/>
                                        </p:tgtEl>
                                      </p:cBhvr>
                                    </p:animEffect>
                                  </p:childTnLst>
                                </p:cTn>
                              </p:par>
                              <p:par>
                                <p:cTn id="11" presetID="21"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heel(2)">
                                      <p:cBhvr>
                                        <p:cTn id="13" dur="2000"/>
                                        <p:tgtEl>
                                          <p:spTgt spid="6"/>
                                        </p:tgtEl>
                                      </p:cBhvr>
                                    </p:animEffect>
                                  </p:childTnLst>
                                </p:cTn>
                              </p:par>
                              <p:par>
                                <p:cTn id="14" presetID="21" presetClass="entr" presetSubtype="2"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heel(2)">
                                      <p:cBhvr>
                                        <p:cTn id="16"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746687" y="3527633"/>
            <a:ext cx="5695922" cy="2246769"/>
          </a:xfrm>
          <a:prstGeom prst="rect">
            <a:avLst/>
          </a:prstGeom>
        </p:spPr>
        <p:txBody>
          <a:bodyPr wrap="square">
            <a:spAutoFit/>
          </a:bodyPr>
          <a:lstStyle/>
          <a:p>
            <a:pPr algn="ctr"/>
            <a:r>
              <a:rPr lang="es-MX" sz="2800" b="1" dirty="0">
                <a:latin typeface="Arial Unicode MS" panose="020B0604020202020204" pitchFamily="34" charset="-128"/>
                <a:ea typeface="Arial Unicode MS" panose="020B0604020202020204" pitchFamily="34" charset="-128"/>
                <a:cs typeface="Arial Unicode MS" panose="020B0604020202020204" pitchFamily="34" charset="-128"/>
              </a:rPr>
              <a:t>El </a:t>
            </a:r>
            <a:r>
              <a:rPr lang="es-MX" sz="2800" b="1" dirty="0" err="1">
                <a:latin typeface="Arial Unicode MS" panose="020B0604020202020204" pitchFamily="34" charset="-128"/>
                <a:ea typeface="Arial Unicode MS" panose="020B0604020202020204" pitchFamily="34" charset="-128"/>
                <a:cs typeface="Arial Unicode MS" panose="020B0604020202020204" pitchFamily="34" charset="-128"/>
              </a:rPr>
              <a:t>Resveratrol</a:t>
            </a:r>
            <a:r>
              <a:rPr lang="es-MX" sz="2800" b="1" dirty="0">
                <a:latin typeface="Arial Unicode MS" panose="020B0604020202020204" pitchFamily="34" charset="-128"/>
                <a:ea typeface="Arial Unicode MS" panose="020B0604020202020204" pitchFamily="34" charset="-128"/>
                <a:cs typeface="Arial Unicode MS" panose="020B0604020202020204" pitchFamily="34" charset="-128"/>
              </a:rPr>
              <a:t> puede proteger a las células nerviosas del daño y la acumulación de placas que podrían conducir a la enfermedad de Alzheimer</a:t>
            </a:r>
          </a:p>
        </p:txBody>
      </p:sp>
      <p:pic>
        <p:nvPicPr>
          <p:cNvPr id="4" name="Imagen 3"/>
          <p:cNvPicPr>
            <a:picLocks noChangeAspect="1"/>
          </p:cNvPicPr>
          <p:nvPr/>
        </p:nvPicPr>
        <p:blipFill>
          <a:blip r:embed="rId2">
            <a:clrChange>
              <a:clrFrom>
                <a:srgbClr val="FFFFFF"/>
              </a:clrFrom>
              <a:clrTo>
                <a:srgbClr val="FFFFFF">
                  <a:alpha val="0"/>
                </a:srgbClr>
              </a:clrTo>
            </a:clrChange>
          </a:blip>
          <a:stretch>
            <a:fillRect/>
          </a:stretch>
        </p:blipFill>
        <p:spPr>
          <a:xfrm>
            <a:off x="2504872" y="246089"/>
            <a:ext cx="3501900" cy="2804310"/>
          </a:xfrm>
          <a:prstGeom prst="rect">
            <a:avLst/>
          </a:prstGeom>
        </p:spPr>
      </p:pic>
      <p:pic>
        <p:nvPicPr>
          <p:cNvPr id="6" name="Imagen 5"/>
          <p:cNvPicPr>
            <a:picLocks noChangeAspect="1"/>
          </p:cNvPicPr>
          <p:nvPr/>
        </p:nvPicPr>
        <p:blipFill>
          <a:blip r:embed="rId3"/>
          <a:stretch>
            <a:fillRect/>
          </a:stretch>
        </p:blipFill>
        <p:spPr>
          <a:xfrm>
            <a:off x="6650212" y="69543"/>
            <a:ext cx="2397819" cy="1274756"/>
          </a:xfrm>
          <a:prstGeom prst="rect">
            <a:avLst/>
          </a:prstGeom>
        </p:spPr>
      </p:pic>
    </p:spTree>
    <p:extLst>
      <p:ext uri="{BB962C8B-B14F-4D97-AF65-F5344CB8AC3E}">
        <p14:creationId xmlns:p14="http://schemas.microsoft.com/office/powerpoint/2010/main" val="359493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par>
                                <p:cTn id="8" presetID="2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edge">
                                      <p:cBhvr>
                                        <p:cTn id="10" dur="2000"/>
                                        <p:tgtEl>
                                          <p:spTgt spid="4"/>
                                        </p:tgtEl>
                                      </p:cBhvr>
                                    </p:animEffect>
                                  </p:childTnLst>
                                </p:cTn>
                              </p:par>
                              <p:par>
                                <p:cTn id="11" presetID="2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edge">
                                      <p:cBhvr>
                                        <p:cTn id="13"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963415" y="3456452"/>
            <a:ext cx="5774788" cy="2677656"/>
          </a:xfrm>
          <a:prstGeom prst="rect">
            <a:avLst/>
          </a:prstGeom>
        </p:spPr>
        <p:txBody>
          <a:bodyPr wrap="square">
            <a:spAutoFit/>
          </a:bodyPr>
          <a:lstStyle/>
          <a:p>
            <a:pPr algn="ctr"/>
            <a:r>
              <a:rPr lang="es-MX" sz="2800" b="1" dirty="0">
                <a:latin typeface="Arial Unicode MS" panose="020B0604020202020204" pitchFamily="34" charset="-128"/>
                <a:ea typeface="Arial Unicode MS" panose="020B0604020202020204" pitchFamily="34" charset="-128"/>
                <a:cs typeface="Arial Unicode MS" panose="020B0604020202020204" pitchFamily="34" charset="-128"/>
              </a:rPr>
              <a:t>El </a:t>
            </a:r>
            <a:r>
              <a:rPr lang="es-MX" sz="2800" b="1" dirty="0" err="1">
                <a:latin typeface="Arial Unicode MS" panose="020B0604020202020204" pitchFamily="34" charset="-128"/>
                <a:ea typeface="Arial Unicode MS" panose="020B0604020202020204" pitchFamily="34" charset="-128"/>
                <a:cs typeface="Arial Unicode MS" panose="020B0604020202020204" pitchFamily="34" charset="-128"/>
              </a:rPr>
              <a:t>resveratrol</a:t>
            </a:r>
            <a:r>
              <a:rPr lang="es-MX" sz="2800" b="1" dirty="0">
                <a:latin typeface="Arial Unicode MS" panose="020B0604020202020204" pitchFamily="34" charset="-128"/>
                <a:ea typeface="Arial Unicode MS" panose="020B0604020202020204" pitchFamily="34" charset="-128"/>
                <a:cs typeface="Arial Unicode MS" panose="020B0604020202020204" pitchFamily="34" charset="-128"/>
              </a:rPr>
              <a:t> es </a:t>
            </a:r>
            <a:r>
              <a:rPr lang="es-MX" sz="2800" b="1" dirty="0" smtClean="0">
                <a:latin typeface="Arial Unicode MS" panose="020B0604020202020204" pitchFamily="34" charset="-128"/>
                <a:ea typeface="Arial Unicode MS" panose="020B0604020202020204" pitchFamily="34" charset="-128"/>
                <a:cs typeface="Arial Unicode MS" panose="020B0604020202020204" pitchFamily="34" charset="-128"/>
              </a:rPr>
              <a:t>uno de los </a:t>
            </a:r>
            <a:r>
              <a:rPr lang="es-MX" sz="2800" b="1" dirty="0">
                <a:latin typeface="Arial Unicode MS" panose="020B0604020202020204" pitchFamily="34" charset="-128"/>
                <a:ea typeface="Arial Unicode MS" panose="020B0604020202020204" pitchFamily="34" charset="-128"/>
                <a:cs typeface="Arial Unicode MS" panose="020B0604020202020204" pitchFamily="34" charset="-128"/>
              </a:rPr>
              <a:t>antioxidante más </a:t>
            </a:r>
            <a:r>
              <a:rPr lang="es-MX" sz="2800" b="1" dirty="0" smtClean="0">
                <a:latin typeface="Arial Unicode MS" panose="020B0604020202020204" pitchFamily="34" charset="-128"/>
                <a:ea typeface="Arial Unicode MS" panose="020B0604020202020204" pitchFamily="34" charset="-128"/>
                <a:cs typeface="Arial Unicode MS" panose="020B0604020202020204" pitchFamily="34" charset="-128"/>
              </a:rPr>
              <a:t>efectivos </a:t>
            </a:r>
            <a:r>
              <a:rPr lang="es-MX" sz="2800" b="1" dirty="0">
                <a:latin typeface="Arial Unicode MS" panose="020B0604020202020204" pitchFamily="34" charset="-128"/>
                <a:ea typeface="Arial Unicode MS" panose="020B0604020202020204" pitchFamily="34" charset="-128"/>
                <a:cs typeface="Arial Unicode MS" panose="020B0604020202020204" pitchFamily="34" charset="-128"/>
              </a:rPr>
              <a:t>y nos defiende de los radicales libres, lo que da como resultado que tengamos un envejecimiento retardado o más lento.</a:t>
            </a:r>
          </a:p>
        </p:txBody>
      </p:sp>
      <p:pic>
        <p:nvPicPr>
          <p:cNvPr id="4" name="Imagen 3"/>
          <p:cNvPicPr>
            <a:picLocks noChangeAspect="1"/>
          </p:cNvPicPr>
          <p:nvPr/>
        </p:nvPicPr>
        <p:blipFill>
          <a:blip r:embed="rId2"/>
          <a:stretch>
            <a:fillRect/>
          </a:stretch>
        </p:blipFill>
        <p:spPr>
          <a:xfrm>
            <a:off x="432149" y="603776"/>
            <a:ext cx="4424082" cy="2852676"/>
          </a:xfrm>
          <a:prstGeom prst="ellipse">
            <a:avLst/>
          </a:prstGeom>
        </p:spPr>
      </p:pic>
      <p:pic>
        <p:nvPicPr>
          <p:cNvPr id="6" name="Imagen 5"/>
          <p:cNvPicPr>
            <a:picLocks noChangeAspect="1"/>
          </p:cNvPicPr>
          <p:nvPr/>
        </p:nvPicPr>
        <p:blipFill>
          <a:blip r:embed="rId3"/>
          <a:stretch>
            <a:fillRect/>
          </a:stretch>
        </p:blipFill>
        <p:spPr>
          <a:xfrm>
            <a:off x="6650212" y="69543"/>
            <a:ext cx="2397819" cy="1274756"/>
          </a:xfrm>
          <a:prstGeom prst="rect">
            <a:avLst/>
          </a:prstGeom>
        </p:spPr>
      </p:pic>
    </p:spTree>
    <p:extLst>
      <p:ext uri="{BB962C8B-B14F-4D97-AF65-F5344CB8AC3E}">
        <p14:creationId xmlns:p14="http://schemas.microsoft.com/office/powerpoint/2010/main" val="112356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ircle(in)">
                                      <p:cBhvr>
                                        <p:cTn id="10" dur="2000"/>
                                        <p:tgtEl>
                                          <p:spTgt spid="4"/>
                                        </p:tgtEl>
                                      </p:cBhvr>
                                    </p:animEffect>
                                  </p:childTnLst>
                                </p:cTn>
                              </p:par>
                              <p:par>
                                <p:cTn id="11" presetID="6" presetClass="entr" presetSubtype="16"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circle(in)">
                                      <p:cBhvr>
                                        <p:cTn id="13"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clrChange>
              <a:clrFrom>
                <a:srgbClr val="FFFFFF"/>
              </a:clrFrom>
              <a:clrTo>
                <a:srgbClr val="FFFFFF">
                  <a:alpha val="0"/>
                </a:srgbClr>
              </a:clrTo>
            </a:clrChange>
          </a:blip>
          <a:srcRect b="11701"/>
          <a:stretch/>
        </p:blipFill>
        <p:spPr>
          <a:xfrm>
            <a:off x="1444312" y="1474632"/>
            <a:ext cx="6667500" cy="5248141"/>
          </a:xfrm>
          <a:prstGeom prst="rect">
            <a:avLst/>
          </a:prstGeom>
        </p:spPr>
      </p:pic>
      <p:pic>
        <p:nvPicPr>
          <p:cNvPr id="3" name="Imagen 2"/>
          <p:cNvPicPr>
            <a:picLocks noChangeAspect="1"/>
          </p:cNvPicPr>
          <p:nvPr/>
        </p:nvPicPr>
        <p:blipFill>
          <a:blip r:embed="rId3"/>
          <a:stretch>
            <a:fillRect/>
          </a:stretch>
        </p:blipFill>
        <p:spPr>
          <a:xfrm>
            <a:off x="6650212" y="69543"/>
            <a:ext cx="2397819" cy="1274756"/>
          </a:xfrm>
          <a:prstGeom prst="rect">
            <a:avLst/>
          </a:prstGeom>
        </p:spPr>
      </p:pic>
    </p:spTree>
    <p:extLst>
      <p:ext uri="{BB962C8B-B14F-4D97-AF65-F5344CB8AC3E}">
        <p14:creationId xmlns:p14="http://schemas.microsoft.com/office/powerpoint/2010/main" val="260629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par>
                                <p:cTn id="9" presetID="12" presetClass="entr" presetSubtype="8"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p:tgtEl>
                                          <p:spTgt spid="3"/>
                                        </p:tgtEl>
                                        <p:attrNameLst>
                                          <p:attrName>ppt_x</p:attrName>
                                        </p:attrNameLst>
                                      </p:cBhvr>
                                      <p:tavLst>
                                        <p:tav tm="0">
                                          <p:val>
                                            <p:strVal val="#ppt_x-#ppt_w*1.125000"/>
                                          </p:val>
                                        </p:tav>
                                        <p:tav tm="100000">
                                          <p:val>
                                            <p:strVal val="#ppt_x"/>
                                          </p:val>
                                        </p:tav>
                                      </p:tavLst>
                                    </p:anim>
                                    <p:animEffect transition="in" filter="wipe(righ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3068876" y="876822"/>
            <a:ext cx="2204581" cy="769441"/>
          </a:xfrm>
          <a:prstGeom prst="rect">
            <a:avLst/>
          </a:prstGeom>
          <a:noFill/>
        </p:spPr>
        <p:txBody>
          <a:bodyPr wrap="square" rtlCol="0">
            <a:spAutoFit/>
          </a:bodyPr>
          <a:lstStyle/>
          <a:p>
            <a:r>
              <a:rPr lang="es-MX" sz="4400" b="1" dirty="0" smtClean="0">
                <a:solidFill>
                  <a:srgbClr val="002060"/>
                </a:solidFill>
              </a:rPr>
              <a:t>WPC</a:t>
            </a:r>
            <a:endParaRPr lang="es-MX" sz="4400" b="1" dirty="0">
              <a:solidFill>
                <a:srgbClr val="002060"/>
              </a:solidFill>
            </a:endParaRPr>
          </a:p>
        </p:txBody>
      </p:sp>
      <p:pic>
        <p:nvPicPr>
          <p:cNvPr id="5" name="Imagen 4"/>
          <p:cNvPicPr>
            <a:picLocks noChangeAspect="1"/>
          </p:cNvPicPr>
          <p:nvPr/>
        </p:nvPicPr>
        <p:blipFill>
          <a:blip r:embed="rId2"/>
          <a:stretch>
            <a:fillRect/>
          </a:stretch>
        </p:blipFill>
        <p:spPr>
          <a:xfrm>
            <a:off x="4171166" y="4333461"/>
            <a:ext cx="3600682" cy="2398054"/>
          </a:xfrm>
          <a:prstGeom prst="ellipse">
            <a:avLst/>
          </a:prstGeom>
        </p:spPr>
      </p:pic>
      <p:sp>
        <p:nvSpPr>
          <p:cNvPr id="2" name="Rectángulo 1"/>
          <p:cNvSpPr/>
          <p:nvPr/>
        </p:nvSpPr>
        <p:spPr>
          <a:xfrm>
            <a:off x="1026019" y="1646263"/>
            <a:ext cx="7372120" cy="2677656"/>
          </a:xfrm>
          <a:prstGeom prst="rect">
            <a:avLst/>
          </a:prstGeom>
        </p:spPr>
        <p:txBody>
          <a:bodyPr wrap="square">
            <a:spAutoFit/>
          </a:bodyPr>
          <a:lstStyle/>
          <a:p>
            <a:pPr algn="just"/>
            <a:r>
              <a:rPr lang="es-ES" sz="2800" b="1"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La proteína de suero de leche es una proteína completa de alta calidad que contiene todos los aminoácidos esenciales que el cuerpo necesita. Además de proveer proteína para la dieta, su consumo tiene otros atributos asociados a la salud. </a:t>
            </a:r>
            <a:endParaRPr lang="es-MX" sz="2800" b="1"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4" name="Imagen 3"/>
          <p:cNvPicPr>
            <a:picLocks noChangeAspect="1"/>
          </p:cNvPicPr>
          <p:nvPr/>
        </p:nvPicPr>
        <p:blipFill>
          <a:blip r:embed="rId3"/>
          <a:stretch>
            <a:fillRect/>
          </a:stretch>
        </p:blipFill>
        <p:spPr>
          <a:xfrm>
            <a:off x="6650212" y="69543"/>
            <a:ext cx="2397819" cy="1274756"/>
          </a:xfrm>
          <a:prstGeom prst="rect">
            <a:avLst/>
          </a:prstGeom>
        </p:spPr>
      </p:pic>
    </p:spTree>
    <p:extLst>
      <p:ext uri="{BB962C8B-B14F-4D97-AF65-F5344CB8AC3E}">
        <p14:creationId xmlns:p14="http://schemas.microsoft.com/office/powerpoint/2010/main" val="405260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2000"/>
                                        <p:tgtEl>
                                          <p:spTgt spid="3"/>
                                        </p:tgtEl>
                                      </p:cBhvr>
                                    </p:animEffect>
                                  </p:childTnLst>
                                </p:cTn>
                              </p:par>
                              <p:par>
                                <p:cTn id="8" presetID="4" presetClass="entr" presetSubtype="16"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ox(in)">
                                      <p:cBhvr>
                                        <p:cTn id="10" dur="2000"/>
                                        <p:tgtEl>
                                          <p:spTgt spid="5"/>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ox(in)">
                                      <p:cBhvr>
                                        <p:cTn id="13"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024989" y="2052216"/>
            <a:ext cx="5006523" cy="3539430"/>
          </a:xfrm>
          <a:prstGeom prst="rect">
            <a:avLst/>
          </a:prstGeom>
        </p:spPr>
        <p:txBody>
          <a:bodyPr wrap="square">
            <a:spAutoFit/>
          </a:bodyPr>
          <a:lstStyle/>
          <a:p>
            <a:pPr algn="ctr"/>
            <a:r>
              <a:rPr lang="es-ES" sz="2800" b="1" dirty="0" smtClean="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Ha </a:t>
            </a:r>
            <a:r>
              <a:rPr lang="es-ES" sz="2800" b="1"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demostrado tener efectos positivos en segmentos diferentes, como la nutrición deportiva, el sistema </a:t>
            </a:r>
            <a:r>
              <a:rPr lang="es-ES" sz="2800" b="1" dirty="0" smtClean="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inmunológico, la </a:t>
            </a:r>
            <a:r>
              <a:rPr lang="es-ES" sz="2800" b="1"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salud cardiovascular, la inducción del sueño y la nutrición infantil</a:t>
            </a:r>
            <a:r>
              <a:rPr lang="es-ES" sz="2800" b="1" dirty="0" smtClean="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a:t>
            </a:r>
            <a:endParaRPr lang="es-MX" sz="2800" b="1"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CuadroTexto 2"/>
          <p:cNvSpPr txBox="1"/>
          <p:nvPr/>
        </p:nvSpPr>
        <p:spPr>
          <a:xfrm>
            <a:off x="3068876" y="876822"/>
            <a:ext cx="2204581" cy="769441"/>
          </a:xfrm>
          <a:prstGeom prst="rect">
            <a:avLst/>
          </a:prstGeom>
          <a:noFill/>
        </p:spPr>
        <p:txBody>
          <a:bodyPr wrap="square" rtlCol="0">
            <a:spAutoFit/>
          </a:bodyPr>
          <a:lstStyle/>
          <a:p>
            <a:r>
              <a:rPr lang="es-MX" sz="4400" b="1" dirty="0" smtClean="0">
                <a:solidFill>
                  <a:srgbClr val="002060"/>
                </a:solidFill>
              </a:rPr>
              <a:t>WPC</a:t>
            </a:r>
            <a:endParaRPr lang="es-MX" sz="4400" b="1" dirty="0">
              <a:solidFill>
                <a:srgbClr val="002060"/>
              </a:solidFill>
            </a:endParaRPr>
          </a:p>
        </p:txBody>
      </p:sp>
      <p:pic>
        <p:nvPicPr>
          <p:cNvPr id="5" name="Imagen 4"/>
          <p:cNvPicPr>
            <a:picLocks noChangeAspect="1"/>
          </p:cNvPicPr>
          <p:nvPr/>
        </p:nvPicPr>
        <p:blipFill>
          <a:blip r:embed="rId2"/>
          <a:stretch>
            <a:fillRect/>
          </a:stretch>
        </p:blipFill>
        <p:spPr>
          <a:xfrm>
            <a:off x="779930" y="2628695"/>
            <a:ext cx="3512093" cy="2864963"/>
          </a:xfrm>
          <a:prstGeom prst="ellipse">
            <a:avLst/>
          </a:prstGeom>
        </p:spPr>
      </p:pic>
      <p:pic>
        <p:nvPicPr>
          <p:cNvPr id="6" name="Imagen 5"/>
          <p:cNvPicPr>
            <a:picLocks noChangeAspect="1"/>
          </p:cNvPicPr>
          <p:nvPr/>
        </p:nvPicPr>
        <p:blipFill>
          <a:blip r:embed="rId3"/>
          <a:stretch>
            <a:fillRect/>
          </a:stretch>
        </p:blipFill>
        <p:spPr>
          <a:xfrm>
            <a:off x="6528251" y="121059"/>
            <a:ext cx="2397819" cy="1274756"/>
          </a:xfrm>
          <a:prstGeom prst="rect">
            <a:avLst/>
          </a:prstGeom>
        </p:spPr>
      </p:pic>
    </p:spTree>
    <p:extLst>
      <p:ext uri="{BB962C8B-B14F-4D97-AF65-F5344CB8AC3E}">
        <p14:creationId xmlns:p14="http://schemas.microsoft.com/office/powerpoint/2010/main" val="2412421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par>
                                <p:cTn id="11" presetID="3"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235663" y="2189767"/>
            <a:ext cx="5437690" cy="2246769"/>
          </a:xfrm>
          <a:prstGeom prst="rect">
            <a:avLst/>
          </a:prstGeom>
        </p:spPr>
        <p:txBody>
          <a:bodyPr wrap="square">
            <a:spAutoFit/>
          </a:bodyPr>
          <a:lstStyle/>
          <a:p>
            <a:pPr algn="ctr"/>
            <a:r>
              <a:rPr lang="es-ES" sz="2800" b="1"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Los aminoácidos sulfurosos presentes en alto contenido en las proteínas de suero de leche mejoran la producción de </a:t>
            </a:r>
            <a:r>
              <a:rPr lang="es-ES" sz="2800" b="1" dirty="0" smtClean="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glutatión.</a:t>
            </a:r>
            <a:endParaRPr lang="es-MX" sz="2800" b="1"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CuadroTexto 2"/>
          <p:cNvSpPr txBox="1"/>
          <p:nvPr/>
        </p:nvSpPr>
        <p:spPr>
          <a:xfrm>
            <a:off x="3235663" y="963981"/>
            <a:ext cx="2204581" cy="769441"/>
          </a:xfrm>
          <a:prstGeom prst="rect">
            <a:avLst/>
          </a:prstGeom>
          <a:noFill/>
        </p:spPr>
        <p:txBody>
          <a:bodyPr wrap="square" rtlCol="0">
            <a:spAutoFit/>
          </a:bodyPr>
          <a:lstStyle/>
          <a:p>
            <a:r>
              <a:rPr lang="es-MX" sz="4400" b="1" dirty="0" smtClean="0">
                <a:solidFill>
                  <a:srgbClr val="002060"/>
                </a:solidFill>
              </a:rPr>
              <a:t>WPC</a:t>
            </a:r>
            <a:endParaRPr lang="es-MX" sz="4400" b="1" dirty="0">
              <a:solidFill>
                <a:srgbClr val="002060"/>
              </a:solidFill>
            </a:endParaRP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258" y="3077212"/>
            <a:ext cx="2653517" cy="2362181"/>
          </a:xfrm>
          <a:prstGeom prst="ellipse">
            <a:avLst/>
          </a:prstGeom>
        </p:spPr>
      </p:pic>
      <p:pic>
        <p:nvPicPr>
          <p:cNvPr id="5" name="Imagen 4"/>
          <p:cNvPicPr>
            <a:picLocks noChangeAspect="1"/>
          </p:cNvPicPr>
          <p:nvPr/>
        </p:nvPicPr>
        <p:blipFill>
          <a:blip r:embed="rId3"/>
          <a:stretch>
            <a:fillRect/>
          </a:stretch>
        </p:blipFill>
        <p:spPr>
          <a:xfrm>
            <a:off x="6650212" y="69543"/>
            <a:ext cx="2397819" cy="1274756"/>
          </a:xfrm>
          <a:prstGeom prst="rect">
            <a:avLst/>
          </a:prstGeom>
        </p:spPr>
      </p:pic>
    </p:spTree>
    <p:extLst>
      <p:ext uri="{BB962C8B-B14F-4D97-AF65-F5344CB8AC3E}">
        <p14:creationId xmlns:p14="http://schemas.microsoft.com/office/powerpoint/2010/main" val="1197487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amond(in)">
                                      <p:cBhvr>
                                        <p:cTn id="10" dur="2000"/>
                                        <p:tgtEl>
                                          <p:spTgt spid="3"/>
                                        </p:tgtEl>
                                      </p:cBhvr>
                                    </p:animEffect>
                                  </p:childTnLst>
                                </p:cTn>
                              </p:par>
                              <p:par>
                                <p:cTn id="11" presetID="8" presetClass="entr" presetSubtype="16"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amond(in)">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114021" y="637378"/>
            <a:ext cx="6986789" cy="5509200"/>
          </a:xfrm>
          <a:prstGeom prst="rect">
            <a:avLst/>
          </a:prstGeom>
        </p:spPr>
        <p:txBody>
          <a:bodyPr wrap="square">
            <a:spAutoFit/>
          </a:bodyPr>
          <a:lstStyle/>
          <a:p>
            <a:r>
              <a:rPr lang="es-MX" sz="3200" b="1" dirty="0" smtClean="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El WPC tiene </a:t>
            </a:r>
            <a:r>
              <a:rPr lang="es-MX" sz="3200" b="1"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el siguiente </a:t>
            </a:r>
            <a:endParaRPr lang="es-MX" sz="3200" b="1" dirty="0" smtClean="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endParaRPr>
          </a:p>
          <a:p>
            <a:r>
              <a:rPr lang="es-MX" sz="3200" b="1" dirty="0" smtClean="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perfil </a:t>
            </a:r>
            <a:r>
              <a:rPr lang="es-MX" sz="3200" b="1"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de aminoácidos </a:t>
            </a:r>
            <a:r>
              <a:rPr lang="es-MX" sz="3200" b="1" dirty="0" smtClean="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s-MX" sz="3200" b="1"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g de </a:t>
            </a:r>
            <a:r>
              <a:rPr lang="es-MX" sz="3200" b="1" dirty="0" smtClean="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proteína</a:t>
            </a:r>
            <a:r>
              <a:rPr lang="es-MX" sz="3200" b="1"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 </a:t>
            </a:r>
            <a:endParaRPr lang="es-MX" sz="3200" b="1" dirty="0" smtClean="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endParaRPr>
          </a:p>
          <a:p>
            <a:r>
              <a:rPr lang="es-MX" sz="3200" b="1" dirty="0" smtClean="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leucina</a:t>
            </a:r>
            <a:r>
              <a:rPr lang="es-MX" sz="3200" b="1"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 105 </a:t>
            </a:r>
            <a:r>
              <a:rPr lang="es-MX" sz="3200" b="1" dirty="0" smtClean="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mg</a:t>
            </a:r>
          </a:p>
          <a:p>
            <a:r>
              <a:rPr lang="es-MX" sz="3200" b="1" dirty="0" smtClean="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lisina </a:t>
            </a:r>
            <a:r>
              <a:rPr lang="es-MX" sz="3200" b="1"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93 </a:t>
            </a:r>
            <a:r>
              <a:rPr lang="es-MX" sz="3200" b="1" dirty="0" smtClean="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mg</a:t>
            </a:r>
          </a:p>
          <a:p>
            <a:r>
              <a:rPr lang="es-MX" sz="3200" b="1" dirty="0" smtClean="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tirosina </a:t>
            </a:r>
            <a:r>
              <a:rPr lang="es-MX" sz="3200" b="1"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32 </a:t>
            </a:r>
            <a:r>
              <a:rPr lang="es-MX" sz="3200" b="1" dirty="0" smtClean="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mg</a:t>
            </a:r>
          </a:p>
          <a:p>
            <a:r>
              <a:rPr lang="es-MX" sz="3200" b="1" dirty="0" smtClean="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cisteína </a:t>
            </a:r>
            <a:r>
              <a:rPr lang="es-MX" sz="3200" b="1"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21 </a:t>
            </a:r>
            <a:r>
              <a:rPr lang="es-MX" sz="3200" b="1" dirty="0" smtClean="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mg</a:t>
            </a:r>
          </a:p>
          <a:p>
            <a:r>
              <a:rPr lang="es-MX" sz="3200" b="1" dirty="0" smtClean="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isoleucina </a:t>
            </a:r>
            <a:r>
              <a:rPr lang="es-MX" sz="3200" b="1"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63 </a:t>
            </a:r>
            <a:r>
              <a:rPr lang="es-MX" sz="3200" b="1" dirty="0" smtClean="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mg</a:t>
            </a:r>
          </a:p>
          <a:p>
            <a:r>
              <a:rPr lang="es-MX" sz="3200" b="1" dirty="0" smtClean="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valina </a:t>
            </a:r>
            <a:r>
              <a:rPr lang="es-MX" sz="3200" b="1"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58 </a:t>
            </a:r>
            <a:r>
              <a:rPr lang="es-MX" sz="3200" b="1" dirty="0" smtClean="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mg</a:t>
            </a:r>
          </a:p>
          <a:p>
            <a:r>
              <a:rPr lang="es-MX" sz="3200" b="1" dirty="0" err="1" smtClean="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treonina</a:t>
            </a:r>
            <a:r>
              <a:rPr lang="es-MX" sz="3200" b="1" dirty="0" smtClean="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s-MX" sz="3200" b="1"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69 </a:t>
            </a:r>
            <a:r>
              <a:rPr lang="es-MX" sz="3200" b="1" dirty="0" smtClean="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mg</a:t>
            </a:r>
          </a:p>
          <a:p>
            <a:r>
              <a:rPr lang="es-MX" sz="3200" b="1" dirty="0" smtClean="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triptófano </a:t>
            </a:r>
            <a:r>
              <a:rPr lang="es-MX" sz="3200" b="1"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18 </a:t>
            </a:r>
            <a:r>
              <a:rPr lang="es-MX" sz="3200" b="1" dirty="0" smtClean="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mg</a:t>
            </a:r>
          </a:p>
          <a:p>
            <a:r>
              <a:rPr lang="es-MX" sz="3200" b="1" dirty="0" smtClean="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histidina </a:t>
            </a:r>
            <a:r>
              <a:rPr lang="es-MX" sz="3200" b="1"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17 mg.</a:t>
            </a:r>
          </a:p>
        </p:txBody>
      </p:sp>
      <p:pic>
        <p:nvPicPr>
          <p:cNvPr id="3" name="Imagen 2"/>
          <p:cNvPicPr>
            <a:picLocks noChangeAspect="1"/>
          </p:cNvPicPr>
          <p:nvPr/>
        </p:nvPicPr>
        <p:blipFill>
          <a:blip r:embed="rId2"/>
          <a:stretch>
            <a:fillRect/>
          </a:stretch>
        </p:blipFill>
        <p:spPr>
          <a:xfrm>
            <a:off x="4229709" y="2792163"/>
            <a:ext cx="4630956" cy="3009652"/>
          </a:xfrm>
          <a:prstGeom prst="ellipse">
            <a:avLst/>
          </a:prstGeom>
          <a:ln>
            <a:noFill/>
          </a:ln>
          <a:effectLst>
            <a:softEdge rad="112500"/>
          </a:effectLst>
        </p:spPr>
      </p:pic>
      <p:pic>
        <p:nvPicPr>
          <p:cNvPr id="4" name="Imagen 3"/>
          <p:cNvPicPr>
            <a:picLocks noChangeAspect="1"/>
          </p:cNvPicPr>
          <p:nvPr/>
        </p:nvPicPr>
        <p:blipFill>
          <a:blip r:embed="rId3"/>
          <a:stretch>
            <a:fillRect/>
          </a:stretch>
        </p:blipFill>
        <p:spPr>
          <a:xfrm>
            <a:off x="6838682" y="0"/>
            <a:ext cx="2305318" cy="1225580"/>
          </a:xfrm>
          <a:prstGeom prst="rect">
            <a:avLst/>
          </a:prstGeom>
        </p:spPr>
      </p:pic>
    </p:spTree>
    <p:extLst>
      <p:ext uri="{BB962C8B-B14F-4D97-AF65-F5344CB8AC3E}">
        <p14:creationId xmlns:p14="http://schemas.microsoft.com/office/powerpoint/2010/main" val="1595275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b="5810"/>
          <a:stretch/>
        </p:blipFill>
        <p:spPr>
          <a:xfrm>
            <a:off x="1105169" y="321972"/>
            <a:ext cx="6403215" cy="6347812"/>
          </a:xfrm>
          <a:prstGeom prst="ellipse">
            <a:avLst/>
          </a:prstGeom>
          <a:ln>
            <a:noFill/>
          </a:ln>
          <a:effectLst>
            <a:softEdge rad="112500"/>
          </a:effectLst>
        </p:spPr>
      </p:pic>
      <p:sp>
        <p:nvSpPr>
          <p:cNvPr id="3" name="Rectángulo 2"/>
          <p:cNvSpPr/>
          <p:nvPr/>
        </p:nvSpPr>
        <p:spPr>
          <a:xfrm>
            <a:off x="2282022" y="2130208"/>
            <a:ext cx="4049507" cy="923330"/>
          </a:xfrm>
          <a:prstGeom prst="rect">
            <a:avLst/>
          </a:prstGeom>
          <a:noFill/>
        </p:spPr>
        <p:txBody>
          <a:bodyPr wrap="none" lIns="91440" tIns="45720" rIns="91440" bIns="45720">
            <a:spAutoFit/>
          </a:bodyPr>
          <a:lstStyle/>
          <a:p>
            <a:pPr algn="ctr"/>
            <a:r>
              <a:rPr lang="es-ES" sz="5400" b="1" dirty="0">
                <a:ln w="6600">
                  <a:solidFill>
                    <a:schemeClr val="accent2"/>
                  </a:solidFill>
                  <a:prstDash val="solid"/>
                </a:ln>
                <a:solidFill>
                  <a:srgbClr val="FFFFFF"/>
                </a:solidFill>
                <a:effectLst>
                  <a:glow rad="228600">
                    <a:schemeClr val="accent3">
                      <a:satMod val="175000"/>
                      <a:alpha val="40000"/>
                    </a:schemeClr>
                  </a:glow>
                  <a:outerShdw dist="38100" dir="2700000" algn="tl" rotWithShape="0">
                    <a:schemeClr val="accent2"/>
                  </a:outerShdw>
                </a:effectLst>
              </a:rPr>
              <a:t>H</a:t>
            </a:r>
            <a:r>
              <a:rPr lang="es-ES" sz="5400" b="1" cap="none" spc="0" dirty="0" smtClean="0">
                <a:ln w="6600">
                  <a:solidFill>
                    <a:schemeClr val="accent2"/>
                  </a:solidFill>
                  <a:prstDash val="solid"/>
                </a:ln>
                <a:solidFill>
                  <a:srgbClr val="FFFFFF"/>
                </a:solidFill>
                <a:effectLst>
                  <a:glow rad="228600">
                    <a:schemeClr val="accent3">
                      <a:satMod val="175000"/>
                      <a:alpha val="40000"/>
                    </a:schemeClr>
                  </a:glow>
                  <a:outerShdw dist="38100" dir="2700000" algn="tl" rotWithShape="0">
                    <a:schemeClr val="accent2"/>
                  </a:outerShdw>
                </a:effectLst>
              </a:rPr>
              <a:t>omeostasis</a:t>
            </a:r>
            <a:endParaRPr lang="es-ES" sz="5400" b="1" cap="none" spc="0" dirty="0">
              <a:ln w="6600">
                <a:solidFill>
                  <a:schemeClr val="accent2"/>
                </a:solidFill>
                <a:prstDash val="solid"/>
              </a:ln>
              <a:solidFill>
                <a:srgbClr val="FFFFFF"/>
              </a:solidFill>
              <a:effectLst>
                <a:glow rad="228600">
                  <a:schemeClr val="accent3">
                    <a:satMod val="175000"/>
                    <a:alpha val="40000"/>
                  </a:schemeClr>
                </a:glow>
                <a:outerShdw dist="38100" dir="2700000" algn="tl" rotWithShape="0">
                  <a:schemeClr val="accent2"/>
                </a:outerShdw>
              </a:effectLst>
            </a:endParaRPr>
          </a:p>
        </p:txBody>
      </p:sp>
      <p:pic>
        <p:nvPicPr>
          <p:cNvPr id="4" name="Imagen 3"/>
          <p:cNvPicPr>
            <a:picLocks noChangeAspect="1"/>
          </p:cNvPicPr>
          <p:nvPr/>
        </p:nvPicPr>
        <p:blipFill>
          <a:blip r:embed="rId3"/>
          <a:stretch>
            <a:fillRect/>
          </a:stretch>
        </p:blipFill>
        <p:spPr>
          <a:xfrm>
            <a:off x="6650212" y="69543"/>
            <a:ext cx="2397819" cy="1274756"/>
          </a:xfrm>
          <a:prstGeom prst="rect">
            <a:avLst/>
          </a:prstGeom>
        </p:spPr>
      </p:pic>
    </p:spTree>
    <p:extLst>
      <p:ext uri="{BB962C8B-B14F-4D97-AF65-F5344CB8AC3E}">
        <p14:creationId xmlns:p14="http://schemas.microsoft.com/office/powerpoint/2010/main" val="4021827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4518251" y="332758"/>
            <a:ext cx="2204581" cy="769441"/>
          </a:xfrm>
          <a:prstGeom prst="rect">
            <a:avLst/>
          </a:prstGeom>
          <a:noFill/>
        </p:spPr>
        <p:txBody>
          <a:bodyPr wrap="square" rtlCol="0">
            <a:spAutoFit/>
          </a:bodyPr>
          <a:lstStyle/>
          <a:p>
            <a:r>
              <a:rPr lang="es-MX" sz="4400" b="1" dirty="0" smtClean="0">
                <a:solidFill>
                  <a:srgbClr val="002060"/>
                </a:solidFill>
              </a:rPr>
              <a:t>WPC</a:t>
            </a:r>
            <a:endParaRPr lang="es-MX" sz="4400" b="1" dirty="0">
              <a:solidFill>
                <a:srgbClr val="002060"/>
              </a:solidFill>
            </a:endParaRPr>
          </a:p>
        </p:txBody>
      </p:sp>
      <p:pic>
        <p:nvPicPr>
          <p:cNvPr id="5" name="Imagen 4"/>
          <p:cNvPicPr>
            <a:picLocks noChangeAspect="1"/>
          </p:cNvPicPr>
          <p:nvPr/>
        </p:nvPicPr>
        <p:blipFill>
          <a:blip r:embed="rId2"/>
          <a:stretch>
            <a:fillRect/>
          </a:stretch>
        </p:blipFill>
        <p:spPr>
          <a:xfrm>
            <a:off x="5168380" y="2257796"/>
            <a:ext cx="3751160" cy="2814579"/>
          </a:xfrm>
          <a:prstGeom prst="ellipse">
            <a:avLst/>
          </a:prstGeom>
        </p:spPr>
      </p:pic>
      <p:sp>
        <p:nvSpPr>
          <p:cNvPr id="2" name="Rectángulo 1"/>
          <p:cNvSpPr/>
          <p:nvPr/>
        </p:nvSpPr>
        <p:spPr>
          <a:xfrm>
            <a:off x="934545" y="1606279"/>
            <a:ext cx="4685996" cy="4401205"/>
          </a:xfrm>
          <a:prstGeom prst="rect">
            <a:avLst/>
          </a:prstGeom>
        </p:spPr>
        <p:txBody>
          <a:bodyPr wrap="square">
            <a:spAutoFit/>
          </a:bodyPr>
          <a:lstStyle/>
          <a:p>
            <a:pPr algn="ctr"/>
            <a:r>
              <a:rPr lang="es-ES" sz="2800" b="1" dirty="0" smtClean="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Al aumentar los niveles </a:t>
            </a:r>
            <a:r>
              <a:rPr lang="es-ES" sz="2800" b="1"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de </a:t>
            </a:r>
            <a:r>
              <a:rPr lang="es-ES" sz="2800" b="1" dirty="0" smtClean="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glutatión, mejora </a:t>
            </a:r>
            <a:r>
              <a:rPr lang="es-ES" sz="2800" b="1"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el sistema inmune y el perfil bioquímico de pacientes inmunocomprometidos con VHI, reduce el daño oxidativo de los ácidos grasos y </a:t>
            </a:r>
            <a:r>
              <a:rPr lang="es-ES" sz="2800" b="1" dirty="0" smtClean="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el </a:t>
            </a:r>
            <a:r>
              <a:rPr lang="es-ES" sz="2800" b="1"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colesterol </a:t>
            </a:r>
            <a:r>
              <a:rPr lang="es-ES" sz="2800" b="1" dirty="0" smtClean="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LDL </a:t>
            </a:r>
            <a:r>
              <a:rPr lang="es-ES" sz="2800" b="1"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y disminuye los marcadores </a:t>
            </a:r>
            <a:r>
              <a:rPr lang="es-ES" sz="2800" b="1" dirty="0" smtClean="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inflamatorios. </a:t>
            </a:r>
            <a:endParaRPr lang="es-MX" sz="2800" b="1"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6" name="Imagen 5"/>
          <p:cNvPicPr>
            <a:picLocks noChangeAspect="1"/>
          </p:cNvPicPr>
          <p:nvPr/>
        </p:nvPicPr>
        <p:blipFill>
          <a:blip r:embed="rId3"/>
          <a:stretch>
            <a:fillRect/>
          </a:stretch>
        </p:blipFill>
        <p:spPr>
          <a:xfrm>
            <a:off x="6650212" y="69543"/>
            <a:ext cx="2397819" cy="1274756"/>
          </a:xfrm>
          <a:prstGeom prst="rect">
            <a:avLst/>
          </a:prstGeom>
        </p:spPr>
      </p:pic>
    </p:spTree>
    <p:extLst>
      <p:ext uri="{BB962C8B-B14F-4D97-AF65-F5344CB8AC3E}">
        <p14:creationId xmlns:p14="http://schemas.microsoft.com/office/powerpoint/2010/main" val="159196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139868" y="1870439"/>
            <a:ext cx="7064680" cy="4401205"/>
          </a:xfrm>
          <a:prstGeom prst="rect">
            <a:avLst/>
          </a:prstGeom>
        </p:spPr>
        <p:txBody>
          <a:bodyPr wrap="square">
            <a:spAutoFit/>
          </a:bodyPr>
          <a:lstStyle/>
          <a:p>
            <a:pPr algn="ctr"/>
            <a:r>
              <a:rPr lang="es-ES" sz="2800" b="1" dirty="0" smtClean="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Contiene </a:t>
            </a:r>
            <a:r>
              <a:rPr lang="es-ES" sz="2800" b="1"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una aglomeración de proteínas que tienen atributos individuales y que, al ser hidrolizadas, fraccionadas o aisladas, pueden llevar al desarrollo de nuevas y potentes ventajas nutricionales. Estas proteínas individuales incluyen la beta-</a:t>
            </a:r>
            <a:r>
              <a:rPr lang="es-ES" sz="2800" b="1" dirty="0" err="1">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lactoglobulina</a:t>
            </a:r>
            <a:r>
              <a:rPr lang="es-ES" sz="2800" b="1"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 alfa-</a:t>
            </a:r>
            <a:r>
              <a:rPr lang="es-ES" sz="2800" b="1" dirty="0" err="1">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lactalbúmina</a:t>
            </a:r>
            <a:r>
              <a:rPr lang="es-ES" sz="2800" b="1"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 albúmina </a:t>
            </a:r>
            <a:r>
              <a:rPr lang="es-ES" sz="2800" b="1" dirty="0" err="1">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serobovina</a:t>
            </a:r>
            <a:r>
              <a:rPr lang="es-ES" sz="2800" b="1"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 inmunoglobulina, </a:t>
            </a:r>
            <a:r>
              <a:rPr lang="es-ES" sz="2800" b="1" dirty="0" err="1">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glicomacropéptido</a:t>
            </a:r>
            <a:r>
              <a:rPr lang="es-ES" sz="2800" b="1"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s-ES" sz="2800" b="1" dirty="0" err="1">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lactoferrina</a:t>
            </a:r>
            <a:r>
              <a:rPr lang="es-ES" sz="2800" b="1"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s-ES" sz="2800" b="1" dirty="0" err="1">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lactoperoxidasa</a:t>
            </a:r>
            <a:r>
              <a:rPr lang="es-ES" sz="2800" b="1"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 y peptonas proteasas</a:t>
            </a:r>
            <a:endParaRPr lang="es-MX" sz="2800" b="1"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CuadroTexto 2"/>
          <p:cNvSpPr txBox="1"/>
          <p:nvPr/>
        </p:nvSpPr>
        <p:spPr>
          <a:xfrm>
            <a:off x="2895513" y="959578"/>
            <a:ext cx="2204581" cy="769441"/>
          </a:xfrm>
          <a:prstGeom prst="rect">
            <a:avLst/>
          </a:prstGeom>
          <a:noFill/>
        </p:spPr>
        <p:txBody>
          <a:bodyPr wrap="square" rtlCol="0">
            <a:spAutoFit/>
          </a:bodyPr>
          <a:lstStyle/>
          <a:p>
            <a:r>
              <a:rPr lang="es-MX" sz="4400" b="1" dirty="0" smtClean="0">
                <a:solidFill>
                  <a:srgbClr val="002060"/>
                </a:solidFill>
              </a:rPr>
              <a:t>WPC</a:t>
            </a:r>
            <a:endParaRPr lang="es-MX" sz="4400" b="1" dirty="0">
              <a:solidFill>
                <a:srgbClr val="002060"/>
              </a:solidFill>
            </a:endParaRPr>
          </a:p>
        </p:txBody>
      </p:sp>
      <p:pic>
        <p:nvPicPr>
          <p:cNvPr id="4" name="Imagen 3"/>
          <p:cNvPicPr>
            <a:picLocks noChangeAspect="1"/>
          </p:cNvPicPr>
          <p:nvPr/>
        </p:nvPicPr>
        <p:blipFill>
          <a:blip r:embed="rId2"/>
          <a:stretch>
            <a:fillRect/>
          </a:stretch>
        </p:blipFill>
        <p:spPr>
          <a:xfrm>
            <a:off x="6746181" y="0"/>
            <a:ext cx="2397819" cy="1274756"/>
          </a:xfrm>
          <a:prstGeom prst="rect">
            <a:avLst/>
          </a:prstGeom>
        </p:spPr>
      </p:pic>
    </p:spTree>
    <p:extLst>
      <p:ext uri="{BB962C8B-B14F-4D97-AF65-F5344CB8AC3E}">
        <p14:creationId xmlns:p14="http://schemas.microsoft.com/office/powerpoint/2010/main" val="3710086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22" presetClass="entr" presetSubtype="4"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851171" y="1771085"/>
            <a:ext cx="3945700" cy="3539430"/>
          </a:xfrm>
          <a:prstGeom prst="rect">
            <a:avLst/>
          </a:prstGeom>
        </p:spPr>
        <p:txBody>
          <a:bodyPr wrap="square">
            <a:spAutoFit/>
          </a:bodyPr>
          <a:lstStyle/>
          <a:p>
            <a:pPr algn="ctr"/>
            <a:r>
              <a:rPr lang="es-ES" sz="2800" b="1" dirty="0" smtClean="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Tiene </a:t>
            </a:r>
            <a:r>
              <a:rPr lang="es-ES" sz="2800" b="1"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una capacidad </a:t>
            </a:r>
            <a:r>
              <a:rPr lang="es-ES" sz="2800" b="1" dirty="0" err="1">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insulinomoduladora</a:t>
            </a:r>
            <a:r>
              <a:rPr lang="es-ES" sz="2800" b="1"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 controlando los niveles de </a:t>
            </a:r>
            <a:r>
              <a:rPr lang="es-ES" sz="2800" b="1" dirty="0" smtClean="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glucemia </a:t>
            </a:r>
            <a:r>
              <a:rPr lang="es-ES" sz="2800" b="1"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e </a:t>
            </a:r>
            <a:r>
              <a:rPr lang="es-ES" sz="2800" b="1" dirty="0" err="1">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insulinemia</a:t>
            </a:r>
            <a:r>
              <a:rPr lang="es-ES" sz="2800" b="1"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 basales y postprandiales </a:t>
            </a:r>
            <a:r>
              <a:rPr lang="es-ES" sz="2800" b="1" dirty="0" smtClean="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por ello resulta un efectivo </a:t>
            </a:r>
            <a:r>
              <a:rPr lang="es-ES" sz="2800" b="1" dirty="0" err="1" smtClean="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antidiabetogénico</a:t>
            </a:r>
            <a:r>
              <a:rPr lang="es-ES" sz="2800" b="1" dirty="0" smtClean="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rPr>
              <a:t>. </a:t>
            </a:r>
            <a:endParaRPr lang="es-MX" sz="2800" b="1" dirty="0">
              <a:solidFill>
                <a:srgbClr val="002060"/>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CuadroTexto 2"/>
          <p:cNvSpPr txBox="1"/>
          <p:nvPr/>
        </p:nvSpPr>
        <p:spPr>
          <a:xfrm>
            <a:off x="3773415" y="294008"/>
            <a:ext cx="1563084" cy="769441"/>
          </a:xfrm>
          <a:prstGeom prst="rect">
            <a:avLst/>
          </a:prstGeom>
          <a:noFill/>
        </p:spPr>
        <p:txBody>
          <a:bodyPr wrap="square" rtlCol="0">
            <a:spAutoFit/>
          </a:bodyPr>
          <a:lstStyle/>
          <a:p>
            <a:r>
              <a:rPr lang="es-MX" sz="4400" b="1" dirty="0" smtClean="0">
                <a:solidFill>
                  <a:srgbClr val="002060"/>
                </a:solidFill>
              </a:rPr>
              <a:t>WPC</a:t>
            </a:r>
            <a:endParaRPr lang="es-MX" sz="4400" b="1" dirty="0">
              <a:solidFill>
                <a:srgbClr val="002060"/>
              </a:solidFill>
            </a:endParaRPr>
          </a:p>
        </p:txBody>
      </p:sp>
      <p:pic>
        <p:nvPicPr>
          <p:cNvPr id="5" name="Imagen 4"/>
          <p:cNvPicPr>
            <a:picLocks noChangeAspect="1"/>
          </p:cNvPicPr>
          <p:nvPr/>
        </p:nvPicPr>
        <p:blipFill rotWithShape="1">
          <a:blip r:embed="rId2">
            <a:clrChange>
              <a:clrFrom>
                <a:srgbClr val="FFFFFF"/>
              </a:clrFrom>
              <a:clrTo>
                <a:srgbClr val="FFFFFF">
                  <a:alpha val="0"/>
                </a:srgbClr>
              </a:clrTo>
            </a:clrChange>
          </a:blip>
          <a:srcRect t="9793"/>
          <a:stretch/>
        </p:blipFill>
        <p:spPr>
          <a:xfrm>
            <a:off x="827265" y="1063449"/>
            <a:ext cx="3830721" cy="5385590"/>
          </a:xfrm>
          <a:prstGeom prst="rect">
            <a:avLst/>
          </a:prstGeom>
          <a:noFill/>
          <a:ln>
            <a:noFill/>
          </a:ln>
        </p:spPr>
      </p:pic>
      <p:pic>
        <p:nvPicPr>
          <p:cNvPr id="6" name="Imagen 5"/>
          <p:cNvPicPr>
            <a:picLocks noChangeAspect="1"/>
          </p:cNvPicPr>
          <p:nvPr/>
        </p:nvPicPr>
        <p:blipFill>
          <a:blip r:embed="rId3"/>
          <a:stretch>
            <a:fillRect/>
          </a:stretch>
        </p:blipFill>
        <p:spPr>
          <a:xfrm>
            <a:off x="6650212" y="69543"/>
            <a:ext cx="2397819" cy="1274756"/>
          </a:xfrm>
          <a:prstGeom prst="rect">
            <a:avLst/>
          </a:prstGeom>
        </p:spPr>
      </p:pic>
    </p:spTree>
    <p:extLst>
      <p:ext uri="{BB962C8B-B14F-4D97-AF65-F5344CB8AC3E}">
        <p14:creationId xmlns:p14="http://schemas.microsoft.com/office/powerpoint/2010/main" val="902499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plus(in)">
                                      <p:cBhvr>
                                        <p:cTn id="7" dur="2000"/>
                                        <p:tgtEl>
                                          <p:spTgt spid="2"/>
                                        </p:tgtEl>
                                      </p:cBhvr>
                                    </p:animEffect>
                                  </p:childTnLst>
                                </p:cTn>
                              </p:par>
                              <p:par>
                                <p:cTn id="8" presetID="13" presetClass="entr" presetSubtype="16"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plus(in)">
                                      <p:cBhvr>
                                        <p:cTn id="10" dur="2000"/>
                                        <p:tgtEl>
                                          <p:spTgt spid="3"/>
                                        </p:tgtEl>
                                      </p:cBhvr>
                                    </p:animEffect>
                                  </p:childTnLst>
                                </p:cTn>
                              </p:par>
                              <p:par>
                                <p:cTn id="11" presetID="13" presetClass="entr" presetSubtype="16"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plus(in)">
                                      <p:cBhvr>
                                        <p:cTn id="1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redondeado 1"/>
          <p:cNvSpPr/>
          <p:nvPr/>
        </p:nvSpPr>
        <p:spPr>
          <a:xfrm>
            <a:off x="789874" y="3272904"/>
            <a:ext cx="4697260" cy="1627094"/>
          </a:xfrm>
          <a:prstGeom prst="roundRect">
            <a:avLst/>
          </a:prstGeom>
          <a:solidFill>
            <a:schemeClr val="accent2">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smtClean="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Presentación:</a:t>
            </a:r>
          </a:p>
          <a:p>
            <a:pPr algn="ctr"/>
            <a:endParaRPr lang="es-MX" sz="2400" b="1"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ctr"/>
            <a:r>
              <a:rPr lang="es-MX" sz="2400" b="1" dirty="0" smtClean="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Tarro con 300 g de producto</a:t>
            </a:r>
            <a:endParaRPr lang="es-MX" sz="2400" b="1"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nvGrpSpPr>
          <p:cNvPr id="7" name="Grupo 6"/>
          <p:cNvGrpSpPr/>
          <p:nvPr/>
        </p:nvGrpSpPr>
        <p:grpSpPr>
          <a:xfrm>
            <a:off x="5632164" y="1858022"/>
            <a:ext cx="3155376" cy="3725178"/>
            <a:chOff x="3834361" y="2400463"/>
            <a:chExt cx="3155376" cy="3725178"/>
          </a:xfrm>
        </p:grpSpPr>
        <p:grpSp>
          <p:nvGrpSpPr>
            <p:cNvPr id="8" name="Grupo 7"/>
            <p:cNvGrpSpPr/>
            <p:nvPr/>
          </p:nvGrpSpPr>
          <p:grpSpPr>
            <a:xfrm>
              <a:off x="3834361" y="2400463"/>
              <a:ext cx="3155376" cy="3725178"/>
              <a:chOff x="21578" y="750370"/>
              <a:chExt cx="3246983" cy="3986372"/>
            </a:xfrm>
          </p:grpSpPr>
          <p:pic>
            <p:nvPicPr>
              <p:cNvPr id="18" name="Imagen 17"/>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7338" b="89994" l="9918" r="89991"/>
                        </a14:imgEffect>
                      </a14:imgLayer>
                    </a14:imgProps>
                  </a:ext>
                  <a:ext uri="{28A0092B-C50C-407E-A947-70E740481C1C}">
                    <a14:useLocalDpi xmlns:a14="http://schemas.microsoft.com/office/drawing/2010/main" val="0"/>
                  </a:ext>
                </a:extLst>
              </a:blip>
              <a:srcRect t="8250" b="10949"/>
              <a:stretch/>
            </p:blipFill>
            <p:spPr>
              <a:xfrm>
                <a:off x="21578" y="750370"/>
                <a:ext cx="3246983" cy="3986372"/>
              </a:xfrm>
              <a:prstGeom prst="rect">
                <a:avLst/>
              </a:prstGeom>
            </p:spPr>
          </p:pic>
          <p:sp>
            <p:nvSpPr>
              <p:cNvPr id="19" name="Rectángulo redondeado 18"/>
              <p:cNvSpPr/>
              <p:nvPr/>
            </p:nvSpPr>
            <p:spPr>
              <a:xfrm>
                <a:off x="391343" y="3219195"/>
                <a:ext cx="2495300" cy="950975"/>
              </a:xfrm>
              <a:prstGeom prst="roundRect">
                <a:avLst>
                  <a:gd name="adj" fmla="val 6242"/>
                </a:avLst>
              </a:prstGeom>
              <a:blipFill dpi="0"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a:stretch>
                  <a:fillRect l="-1368" t="-145107" r="-2" b="-18833"/>
                </a:stretch>
              </a:blipFill>
              <a:ln>
                <a:noFill/>
              </a:ln>
              <a:scene3d>
                <a:camera prst="orthographicFront">
                  <a:rot lat="12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0" name="Rectángulo redondeado 19"/>
              <p:cNvSpPr/>
              <p:nvPr/>
            </p:nvSpPr>
            <p:spPr>
              <a:xfrm>
                <a:off x="405736" y="1824720"/>
                <a:ext cx="2480907" cy="1452391"/>
              </a:xfrm>
              <a:prstGeom prst="roundRect">
                <a:avLst>
                  <a:gd name="adj" fmla="val 6242"/>
                </a:avLst>
              </a:prstGeom>
              <a:blipFill dpi="0" rotWithShape="1">
                <a:blip r:embed="rId6">
                  <a:extLst>
                    <a:ext uri="{28A0092B-C50C-407E-A947-70E740481C1C}">
                      <a14:useLocalDpi xmlns:a14="http://schemas.microsoft.com/office/drawing/2010/main" val="0"/>
                    </a:ext>
                  </a:extLst>
                </a:blip>
                <a:srcRect/>
                <a:stretch>
                  <a:fillRect t="-1979" b="-82144"/>
                </a:stretch>
              </a:blipFill>
              <a:ln>
                <a:noFill/>
              </a:ln>
              <a:scene3d>
                <a:camera prst="orthographicFront">
                  <a:rot lat="12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9" name="CuadroTexto 8"/>
            <p:cNvSpPr txBox="1"/>
            <p:nvPr/>
          </p:nvSpPr>
          <p:spPr>
            <a:xfrm>
              <a:off x="4594294" y="3545427"/>
              <a:ext cx="938486" cy="369332"/>
            </a:xfrm>
            <a:prstGeom prst="rect">
              <a:avLst/>
            </a:prstGeom>
            <a:noFill/>
            <a:ln>
              <a:noFill/>
            </a:ln>
          </p:spPr>
          <p:txBody>
            <a:bodyPr wrap="square" rtlCol="0">
              <a:spAutoFit/>
            </a:bodyPr>
            <a:lstStyle/>
            <a:p>
              <a:r>
                <a:rPr lang="es-MX" dirty="0" smtClean="0"/>
                <a:t>26 cm</a:t>
              </a:r>
              <a:endParaRPr lang="es-MX" dirty="0"/>
            </a:p>
          </p:txBody>
        </p:sp>
        <p:sp>
          <p:nvSpPr>
            <p:cNvPr id="10" name="Rectángulo 9"/>
            <p:cNvSpPr/>
            <p:nvPr/>
          </p:nvSpPr>
          <p:spPr>
            <a:xfrm>
              <a:off x="4165474" y="3352800"/>
              <a:ext cx="2484115" cy="2403810"/>
            </a:xfrm>
            <a:prstGeom prst="rect">
              <a:avLst/>
            </a:prstGeom>
            <a:blipFill dpi="0" rotWithShape="1">
              <a:blip r:embed="rId7">
                <a:extLst>
                  <a:ext uri="{28A0092B-C50C-407E-A947-70E740481C1C}">
                    <a14:useLocalDpi xmlns:a14="http://schemas.microsoft.com/office/drawing/2010/main" val="0"/>
                  </a:ext>
                </a:extLst>
              </a:blip>
              <a:srcRect/>
              <a:stretch>
                <a:fillRect l="-169641" t="-6644" r="-148045"/>
              </a:stretch>
            </a:blip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MX"/>
            </a:p>
          </p:txBody>
        </p:sp>
        <p:sp>
          <p:nvSpPr>
            <p:cNvPr id="11" name="Rectángulo 10"/>
            <p:cNvSpPr/>
            <p:nvPr/>
          </p:nvSpPr>
          <p:spPr>
            <a:xfrm>
              <a:off x="4160236" y="3785868"/>
              <a:ext cx="2484116" cy="5895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MX"/>
            </a:p>
          </p:txBody>
        </p:sp>
        <p:sp>
          <p:nvSpPr>
            <p:cNvPr id="12" name="Rectángulo 11"/>
            <p:cNvSpPr/>
            <p:nvPr/>
          </p:nvSpPr>
          <p:spPr>
            <a:xfrm>
              <a:off x="4274138" y="3404420"/>
              <a:ext cx="2163577" cy="646331"/>
            </a:xfrm>
            <a:prstGeom prst="rect">
              <a:avLst/>
            </a:prstGeom>
            <a:noFill/>
            <a:ln>
              <a:noFill/>
            </a:ln>
          </p:spPr>
          <p:txBody>
            <a:bodyPr wrap="square" lIns="91440" tIns="45720" rIns="91440" bIns="45720">
              <a:spAutoFit/>
            </a:bodyPr>
            <a:lstStyle/>
            <a:p>
              <a:pPr algn="ctr"/>
              <a:r>
                <a:rPr lang="es-ES" sz="3600" b="1" dirty="0">
                  <a:ln w="9525">
                    <a:solidFill>
                      <a:srgbClr val="002060"/>
                    </a:solidFill>
                    <a:prstDash val="solid"/>
                  </a:ln>
                  <a:solidFill>
                    <a:srgbClr val="002060"/>
                  </a:solidFill>
                  <a:effectLst>
                    <a:glow rad="215900">
                      <a:schemeClr val="bg1"/>
                    </a:glow>
                    <a:outerShdw blurRad="12700" dist="38100" dir="2700000" algn="tl" rotWithShape="0">
                      <a:schemeClr val="accent5">
                        <a:lumMod val="60000"/>
                        <a:lumOff val="40000"/>
                      </a:schemeClr>
                    </a:outerShdw>
                  </a:effectLst>
                </a:rPr>
                <a:t>BRIUT</a:t>
              </a:r>
            </a:p>
          </p:txBody>
        </p:sp>
        <p:sp>
          <p:nvSpPr>
            <p:cNvPr id="13" name="Rectángulo 12"/>
            <p:cNvSpPr/>
            <p:nvPr/>
          </p:nvSpPr>
          <p:spPr>
            <a:xfrm>
              <a:off x="4215025" y="5260349"/>
              <a:ext cx="2271226" cy="261610"/>
            </a:xfrm>
            <a:prstGeom prst="rect">
              <a:avLst/>
            </a:prstGeom>
            <a:noFill/>
            <a:ln>
              <a:noFill/>
            </a:ln>
          </p:spPr>
          <p:txBody>
            <a:bodyPr wrap="square" lIns="91440" tIns="45720" rIns="91440" bIns="45720">
              <a:spAutoFit/>
            </a:bodyPr>
            <a:lstStyle/>
            <a:p>
              <a:pPr algn="ctr"/>
              <a:r>
                <a:rPr lang="es-ES" sz="1100" b="1" dirty="0">
                  <a:ln w="12700" cmpd="sng">
                    <a:solidFill>
                      <a:srgbClr val="002060"/>
                    </a:solidFill>
                    <a:prstDash val="solid"/>
                  </a:ln>
                  <a:solidFill>
                    <a:srgbClr val="002060"/>
                  </a:solidFill>
                  <a:latin typeface="Batang" panose="02030600000101010101" pitchFamily="18" charset="-127"/>
                  <a:ea typeface="Batang" panose="02030600000101010101" pitchFamily="18" charset="-127"/>
                  <a:cs typeface="Segoe UI Black" panose="020B0A02040204020203" pitchFamily="34" charset="0"/>
                </a:rPr>
                <a:t>Contenido Neto: 300 g</a:t>
              </a:r>
              <a:endParaRPr lang="es-MX" sz="1100" b="1" dirty="0">
                <a:ln w="12700" cmpd="sng">
                  <a:solidFill>
                    <a:srgbClr val="002060"/>
                  </a:solidFill>
                  <a:prstDash val="solid"/>
                </a:ln>
                <a:solidFill>
                  <a:srgbClr val="002060"/>
                </a:solidFill>
                <a:latin typeface="Batang" panose="02030600000101010101" pitchFamily="18" charset="-127"/>
                <a:ea typeface="Batang" panose="02030600000101010101" pitchFamily="18" charset="-127"/>
                <a:cs typeface="Segoe UI Black" panose="020B0A02040204020203" pitchFamily="34" charset="0"/>
              </a:endParaRPr>
            </a:p>
          </p:txBody>
        </p:sp>
        <p:sp>
          <p:nvSpPr>
            <p:cNvPr id="14" name="Rectángulo 13"/>
            <p:cNvSpPr/>
            <p:nvPr/>
          </p:nvSpPr>
          <p:spPr>
            <a:xfrm>
              <a:off x="4239717" y="4170742"/>
              <a:ext cx="2271226" cy="246221"/>
            </a:xfrm>
            <a:prstGeom prst="rect">
              <a:avLst/>
            </a:prstGeom>
            <a:noFill/>
            <a:ln>
              <a:noFill/>
            </a:ln>
          </p:spPr>
          <p:txBody>
            <a:bodyPr wrap="square" lIns="91440" tIns="45720" rIns="91440" bIns="45720">
              <a:spAutoFit/>
            </a:bodyPr>
            <a:lstStyle/>
            <a:p>
              <a:pPr algn="ctr"/>
              <a:r>
                <a:rPr lang="es-ES" sz="1000" dirty="0">
                  <a:ln w="12700" cmpd="sng">
                    <a:solidFill>
                      <a:srgbClr val="002060"/>
                    </a:solidFill>
                    <a:prstDash val="solid"/>
                  </a:ln>
                  <a:solidFill>
                    <a:srgbClr val="002060"/>
                  </a:solidFill>
                  <a:latin typeface="Sitka Small" panose="02000505000000020004" pitchFamily="2" charset="0"/>
                  <a:cs typeface="Arial" panose="020B0604020202020204" pitchFamily="34" charset="0"/>
                </a:rPr>
                <a:t>Suplemento Alimenticio</a:t>
              </a:r>
              <a:endParaRPr lang="es-MX" sz="1000" dirty="0">
                <a:ln w="12700" cmpd="sng">
                  <a:solidFill>
                    <a:srgbClr val="002060"/>
                  </a:solidFill>
                  <a:prstDash val="solid"/>
                </a:ln>
                <a:solidFill>
                  <a:srgbClr val="002060"/>
                </a:solidFill>
              </a:endParaRPr>
            </a:p>
          </p:txBody>
        </p:sp>
        <p:sp>
          <p:nvSpPr>
            <p:cNvPr id="15" name="CuadroTexto 14"/>
            <p:cNvSpPr txBox="1"/>
            <p:nvPr/>
          </p:nvSpPr>
          <p:spPr>
            <a:xfrm>
              <a:off x="4541697" y="4484498"/>
              <a:ext cx="1896018" cy="307777"/>
            </a:xfrm>
            <a:prstGeom prst="rect">
              <a:avLst/>
            </a:prstGeom>
            <a:noFill/>
            <a:ln>
              <a:noFill/>
            </a:ln>
          </p:spPr>
          <p:txBody>
            <a:bodyPr wrap="square" rtlCol="0">
              <a:spAutoFit/>
            </a:bodyPr>
            <a:lstStyle/>
            <a:p>
              <a:pPr algn="ctr"/>
              <a:r>
                <a:rPr lang="es-MX" sz="700" b="1" dirty="0">
                  <a:solidFill>
                    <a:schemeClr val="bg1"/>
                  </a:solidFill>
                  <a:latin typeface="Sitka Small" panose="02000505000000020004" pitchFamily="2" charset="0"/>
                </a:rPr>
                <a:t>Polvo para preparar Bebida con WPC, Cisteína y </a:t>
              </a:r>
              <a:r>
                <a:rPr lang="es-MX" sz="700" b="1" dirty="0" err="1">
                  <a:solidFill>
                    <a:schemeClr val="bg1"/>
                  </a:solidFill>
                  <a:latin typeface="Sitka Small" panose="02000505000000020004" pitchFamily="2" charset="0"/>
                </a:rPr>
                <a:t>Resveratrol</a:t>
              </a:r>
              <a:endParaRPr lang="es-MX" sz="700" b="1" dirty="0">
                <a:solidFill>
                  <a:schemeClr val="bg1"/>
                </a:solidFill>
                <a:latin typeface="Sitka Small" panose="02000505000000020004" pitchFamily="2" charset="0"/>
              </a:endParaRPr>
            </a:p>
          </p:txBody>
        </p:sp>
        <p:pic>
          <p:nvPicPr>
            <p:cNvPr id="16" name="Imagen 15"/>
            <p:cNvPicPr>
              <a:picLocks noChangeAspect="1"/>
            </p:cNvPicPr>
            <p:nvPr/>
          </p:nvPicPr>
          <p:blipFill>
            <a:blip r:embed="rId8"/>
            <a:stretch>
              <a:fillRect/>
            </a:stretch>
          </p:blipFill>
          <p:spPr>
            <a:xfrm>
              <a:off x="4978475" y="3952448"/>
              <a:ext cx="940890" cy="326197"/>
            </a:xfrm>
            <a:prstGeom prst="rect">
              <a:avLst/>
            </a:prstGeom>
            <a:ln>
              <a:noFill/>
            </a:ln>
          </p:spPr>
        </p:pic>
        <p:sp>
          <p:nvSpPr>
            <p:cNvPr id="17" name="Rectángulo 16"/>
            <p:cNvSpPr/>
            <p:nvPr/>
          </p:nvSpPr>
          <p:spPr>
            <a:xfrm>
              <a:off x="4164086" y="5485965"/>
              <a:ext cx="2484116" cy="5895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MX"/>
            </a:p>
          </p:txBody>
        </p:sp>
      </p:grpSp>
      <p:pic>
        <p:nvPicPr>
          <p:cNvPr id="21" name="Imagen 20"/>
          <p:cNvPicPr>
            <a:picLocks noChangeAspect="1"/>
          </p:cNvPicPr>
          <p:nvPr/>
        </p:nvPicPr>
        <p:blipFill>
          <a:blip r:embed="rId9"/>
          <a:stretch>
            <a:fillRect/>
          </a:stretch>
        </p:blipFill>
        <p:spPr>
          <a:xfrm>
            <a:off x="6650212" y="69543"/>
            <a:ext cx="2397819" cy="1274756"/>
          </a:xfrm>
          <a:prstGeom prst="rect">
            <a:avLst/>
          </a:prstGeom>
        </p:spPr>
      </p:pic>
    </p:spTree>
    <p:extLst>
      <p:ext uri="{BB962C8B-B14F-4D97-AF65-F5344CB8AC3E}">
        <p14:creationId xmlns:p14="http://schemas.microsoft.com/office/powerpoint/2010/main" val="4202487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redondeado 2"/>
          <p:cNvSpPr/>
          <p:nvPr/>
        </p:nvSpPr>
        <p:spPr>
          <a:xfrm>
            <a:off x="1386686" y="4430464"/>
            <a:ext cx="4894913" cy="2092460"/>
          </a:xfrm>
          <a:prstGeom prst="roundRect">
            <a:avLst/>
          </a:prstGeom>
          <a:solidFill>
            <a:schemeClr val="accent2">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000" b="1" dirty="0" smtClean="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Modo de preparación:</a:t>
            </a:r>
          </a:p>
          <a:p>
            <a:pPr algn="ctr"/>
            <a:r>
              <a:rPr lang="es-MX" sz="2000" b="1"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M</a:t>
            </a:r>
            <a:r>
              <a:rPr lang="es-MX" sz="2000" b="1" dirty="0" smtClean="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ezclar 20 g (2 Cucharadas soperas rasas) en 1/2 vaso con agua (no utilizar licuadora, batidora, ni utensilios metálicos), agitar hasta disolver y tomar 1-2 veces al día.</a:t>
            </a:r>
            <a:endParaRPr lang="es-MX" sz="2000" b="1"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nvGrpSpPr>
          <p:cNvPr id="5" name="Grupo 4"/>
          <p:cNvGrpSpPr/>
          <p:nvPr/>
        </p:nvGrpSpPr>
        <p:grpSpPr>
          <a:xfrm>
            <a:off x="4821634" y="745157"/>
            <a:ext cx="3155376" cy="3725178"/>
            <a:chOff x="3834361" y="2400463"/>
            <a:chExt cx="3155376" cy="3725178"/>
          </a:xfrm>
        </p:grpSpPr>
        <p:grpSp>
          <p:nvGrpSpPr>
            <p:cNvPr id="6" name="Grupo 5"/>
            <p:cNvGrpSpPr/>
            <p:nvPr/>
          </p:nvGrpSpPr>
          <p:grpSpPr>
            <a:xfrm>
              <a:off x="3834361" y="2400463"/>
              <a:ext cx="3155376" cy="3725178"/>
              <a:chOff x="21578" y="750370"/>
              <a:chExt cx="3246983" cy="3986372"/>
            </a:xfrm>
          </p:grpSpPr>
          <p:pic>
            <p:nvPicPr>
              <p:cNvPr id="18" name="Imagen 17"/>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7338" b="89994" l="9918" r="89991"/>
                        </a14:imgEffect>
                      </a14:imgLayer>
                    </a14:imgProps>
                  </a:ext>
                  <a:ext uri="{28A0092B-C50C-407E-A947-70E740481C1C}">
                    <a14:useLocalDpi xmlns:a14="http://schemas.microsoft.com/office/drawing/2010/main" val="0"/>
                  </a:ext>
                </a:extLst>
              </a:blip>
              <a:srcRect t="8250" b="10949"/>
              <a:stretch/>
            </p:blipFill>
            <p:spPr>
              <a:xfrm>
                <a:off x="21578" y="750370"/>
                <a:ext cx="3246983" cy="3986372"/>
              </a:xfrm>
              <a:prstGeom prst="rect">
                <a:avLst/>
              </a:prstGeom>
            </p:spPr>
          </p:pic>
          <p:sp>
            <p:nvSpPr>
              <p:cNvPr id="19" name="Rectángulo redondeado 18"/>
              <p:cNvSpPr/>
              <p:nvPr/>
            </p:nvSpPr>
            <p:spPr>
              <a:xfrm>
                <a:off x="391343" y="3219195"/>
                <a:ext cx="2495300" cy="950975"/>
              </a:xfrm>
              <a:prstGeom prst="roundRect">
                <a:avLst>
                  <a:gd name="adj" fmla="val 6242"/>
                </a:avLst>
              </a:prstGeom>
              <a:blipFill dpi="0"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a:stretch>
                  <a:fillRect l="-1368" t="-145107" r="-2" b="-18833"/>
                </a:stretch>
              </a:blipFill>
              <a:ln>
                <a:noFill/>
              </a:ln>
              <a:scene3d>
                <a:camera prst="orthographicFront">
                  <a:rot lat="12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0" name="Rectángulo redondeado 19"/>
              <p:cNvSpPr/>
              <p:nvPr/>
            </p:nvSpPr>
            <p:spPr>
              <a:xfrm>
                <a:off x="405736" y="1824720"/>
                <a:ext cx="2480907" cy="1452391"/>
              </a:xfrm>
              <a:prstGeom prst="roundRect">
                <a:avLst>
                  <a:gd name="adj" fmla="val 6242"/>
                </a:avLst>
              </a:prstGeom>
              <a:blipFill dpi="0" rotWithShape="1">
                <a:blip r:embed="rId6">
                  <a:extLst>
                    <a:ext uri="{28A0092B-C50C-407E-A947-70E740481C1C}">
                      <a14:useLocalDpi xmlns:a14="http://schemas.microsoft.com/office/drawing/2010/main" val="0"/>
                    </a:ext>
                  </a:extLst>
                </a:blip>
                <a:srcRect/>
                <a:stretch>
                  <a:fillRect t="-1979" b="-82144"/>
                </a:stretch>
              </a:blipFill>
              <a:ln>
                <a:noFill/>
              </a:ln>
              <a:scene3d>
                <a:camera prst="orthographicFront">
                  <a:rot lat="12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7" name="CuadroTexto 6"/>
            <p:cNvSpPr txBox="1"/>
            <p:nvPr/>
          </p:nvSpPr>
          <p:spPr>
            <a:xfrm>
              <a:off x="4594294" y="3545427"/>
              <a:ext cx="938486" cy="369332"/>
            </a:xfrm>
            <a:prstGeom prst="rect">
              <a:avLst/>
            </a:prstGeom>
            <a:noFill/>
            <a:ln>
              <a:noFill/>
            </a:ln>
          </p:spPr>
          <p:txBody>
            <a:bodyPr wrap="square" rtlCol="0">
              <a:spAutoFit/>
            </a:bodyPr>
            <a:lstStyle/>
            <a:p>
              <a:r>
                <a:rPr lang="es-MX" dirty="0" smtClean="0"/>
                <a:t>26 cm</a:t>
              </a:r>
              <a:endParaRPr lang="es-MX" dirty="0"/>
            </a:p>
          </p:txBody>
        </p:sp>
        <p:sp>
          <p:nvSpPr>
            <p:cNvPr id="8" name="Rectángulo 7"/>
            <p:cNvSpPr/>
            <p:nvPr/>
          </p:nvSpPr>
          <p:spPr>
            <a:xfrm>
              <a:off x="4165474" y="3352800"/>
              <a:ext cx="2484115" cy="2403810"/>
            </a:xfrm>
            <a:prstGeom prst="rect">
              <a:avLst/>
            </a:prstGeom>
            <a:blipFill dpi="0" rotWithShape="1">
              <a:blip r:embed="rId7">
                <a:extLst>
                  <a:ext uri="{28A0092B-C50C-407E-A947-70E740481C1C}">
                    <a14:useLocalDpi xmlns:a14="http://schemas.microsoft.com/office/drawing/2010/main" val="0"/>
                  </a:ext>
                </a:extLst>
              </a:blip>
              <a:srcRect/>
              <a:stretch>
                <a:fillRect l="-169641" t="-6644" r="-148045"/>
              </a:stretch>
            </a:blip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MX"/>
            </a:p>
          </p:txBody>
        </p:sp>
        <p:sp>
          <p:nvSpPr>
            <p:cNvPr id="9" name="Rectángulo 8"/>
            <p:cNvSpPr/>
            <p:nvPr/>
          </p:nvSpPr>
          <p:spPr>
            <a:xfrm>
              <a:off x="4165474" y="3785868"/>
              <a:ext cx="2484116" cy="5895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MX"/>
            </a:p>
          </p:txBody>
        </p:sp>
        <p:sp>
          <p:nvSpPr>
            <p:cNvPr id="10" name="Rectángulo 9"/>
            <p:cNvSpPr/>
            <p:nvPr/>
          </p:nvSpPr>
          <p:spPr>
            <a:xfrm>
              <a:off x="4274138" y="3404420"/>
              <a:ext cx="2163577" cy="646331"/>
            </a:xfrm>
            <a:prstGeom prst="rect">
              <a:avLst/>
            </a:prstGeom>
            <a:noFill/>
            <a:ln>
              <a:noFill/>
            </a:ln>
          </p:spPr>
          <p:txBody>
            <a:bodyPr wrap="square" lIns="91440" tIns="45720" rIns="91440" bIns="45720">
              <a:spAutoFit/>
            </a:bodyPr>
            <a:lstStyle/>
            <a:p>
              <a:pPr algn="ctr"/>
              <a:r>
                <a:rPr lang="es-ES" sz="3600" b="1" dirty="0">
                  <a:ln w="9525">
                    <a:solidFill>
                      <a:srgbClr val="002060"/>
                    </a:solidFill>
                    <a:prstDash val="solid"/>
                  </a:ln>
                  <a:solidFill>
                    <a:srgbClr val="002060"/>
                  </a:solidFill>
                  <a:effectLst>
                    <a:glow rad="215900">
                      <a:schemeClr val="bg1"/>
                    </a:glow>
                    <a:outerShdw blurRad="12700" dist="38100" dir="2700000" algn="tl" rotWithShape="0">
                      <a:schemeClr val="accent5">
                        <a:lumMod val="60000"/>
                        <a:lumOff val="40000"/>
                      </a:schemeClr>
                    </a:outerShdw>
                  </a:effectLst>
                </a:rPr>
                <a:t>BRIUT</a:t>
              </a:r>
            </a:p>
          </p:txBody>
        </p:sp>
        <p:sp>
          <p:nvSpPr>
            <p:cNvPr id="11" name="Rectángulo 10"/>
            <p:cNvSpPr/>
            <p:nvPr/>
          </p:nvSpPr>
          <p:spPr>
            <a:xfrm>
              <a:off x="4215025" y="5260349"/>
              <a:ext cx="2271226" cy="261610"/>
            </a:xfrm>
            <a:prstGeom prst="rect">
              <a:avLst/>
            </a:prstGeom>
            <a:noFill/>
            <a:ln>
              <a:noFill/>
            </a:ln>
          </p:spPr>
          <p:txBody>
            <a:bodyPr wrap="square" lIns="91440" tIns="45720" rIns="91440" bIns="45720">
              <a:spAutoFit/>
            </a:bodyPr>
            <a:lstStyle/>
            <a:p>
              <a:pPr algn="ctr"/>
              <a:r>
                <a:rPr lang="es-ES" sz="1100" b="1" dirty="0">
                  <a:ln w="12700" cmpd="sng">
                    <a:solidFill>
                      <a:srgbClr val="002060"/>
                    </a:solidFill>
                    <a:prstDash val="solid"/>
                  </a:ln>
                  <a:solidFill>
                    <a:srgbClr val="002060"/>
                  </a:solidFill>
                  <a:latin typeface="Batang" panose="02030600000101010101" pitchFamily="18" charset="-127"/>
                  <a:ea typeface="Batang" panose="02030600000101010101" pitchFamily="18" charset="-127"/>
                  <a:cs typeface="Segoe UI Black" panose="020B0A02040204020203" pitchFamily="34" charset="0"/>
                </a:rPr>
                <a:t>Contenido Neto: 300 g</a:t>
              </a:r>
              <a:endParaRPr lang="es-MX" sz="1100" b="1" dirty="0">
                <a:ln w="12700" cmpd="sng">
                  <a:solidFill>
                    <a:srgbClr val="002060"/>
                  </a:solidFill>
                  <a:prstDash val="solid"/>
                </a:ln>
                <a:solidFill>
                  <a:srgbClr val="002060"/>
                </a:solidFill>
                <a:latin typeface="Batang" panose="02030600000101010101" pitchFamily="18" charset="-127"/>
                <a:ea typeface="Batang" panose="02030600000101010101" pitchFamily="18" charset="-127"/>
                <a:cs typeface="Segoe UI Black" panose="020B0A02040204020203" pitchFamily="34" charset="0"/>
              </a:endParaRPr>
            </a:p>
          </p:txBody>
        </p:sp>
        <p:sp>
          <p:nvSpPr>
            <p:cNvPr id="12" name="Rectángulo 11"/>
            <p:cNvSpPr/>
            <p:nvPr/>
          </p:nvSpPr>
          <p:spPr>
            <a:xfrm>
              <a:off x="4239717" y="4170742"/>
              <a:ext cx="2271226" cy="246221"/>
            </a:xfrm>
            <a:prstGeom prst="rect">
              <a:avLst/>
            </a:prstGeom>
            <a:noFill/>
            <a:ln>
              <a:noFill/>
            </a:ln>
          </p:spPr>
          <p:txBody>
            <a:bodyPr wrap="square" lIns="91440" tIns="45720" rIns="91440" bIns="45720">
              <a:spAutoFit/>
            </a:bodyPr>
            <a:lstStyle/>
            <a:p>
              <a:pPr algn="ctr"/>
              <a:r>
                <a:rPr lang="es-ES" sz="1000" dirty="0">
                  <a:ln w="12700" cmpd="sng">
                    <a:solidFill>
                      <a:srgbClr val="002060"/>
                    </a:solidFill>
                    <a:prstDash val="solid"/>
                  </a:ln>
                  <a:solidFill>
                    <a:srgbClr val="002060"/>
                  </a:solidFill>
                  <a:latin typeface="Sitka Small" panose="02000505000000020004" pitchFamily="2" charset="0"/>
                  <a:cs typeface="Arial" panose="020B0604020202020204" pitchFamily="34" charset="0"/>
                </a:rPr>
                <a:t>Suplemento Alimenticio</a:t>
              </a:r>
              <a:endParaRPr lang="es-MX" sz="1000" dirty="0">
                <a:ln w="12700" cmpd="sng">
                  <a:solidFill>
                    <a:srgbClr val="002060"/>
                  </a:solidFill>
                  <a:prstDash val="solid"/>
                </a:ln>
                <a:solidFill>
                  <a:srgbClr val="002060"/>
                </a:solidFill>
              </a:endParaRPr>
            </a:p>
          </p:txBody>
        </p:sp>
        <p:sp>
          <p:nvSpPr>
            <p:cNvPr id="13" name="CuadroTexto 12"/>
            <p:cNvSpPr txBox="1"/>
            <p:nvPr/>
          </p:nvSpPr>
          <p:spPr>
            <a:xfrm>
              <a:off x="4541697" y="4484498"/>
              <a:ext cx="1896018" cy="307777"/>
            </a:xfrm>
            <a:prstGeom prst="rect">
              <a:avLst/>
            </a:prstGeom>
            <a:noFill/>
            <a:ln>
              <a:noFill/>
            </a:ln>
          </p:spPr>
          <p:txBody>
            <a:bodyPr wrap="square" rtlCol="0">
              <a:spAutoFit/>
            </a:bodyPr>
            <a:lstStyle/>
            <a:p>
              <a:pPr algn="ctr"/>
              <a:r>
                <a:rPr lang="es-MX" sz="700" b="1" dirty="0">
                  <a:solidFill>
                    <a:schemeClr val="bg1"/>
                  </a:solidFill>
                  <a:latin typeface="Sitka Small" panose="02000505000000020004" pitchFamily="2" charset="0"/>
                </a:rPr>
                <a:t>Polvo para preparar Bebida con WPC, Cisteína y </a:t>
              </a:r>
              <a:r>
                <a:rPr lang="es-MX" sz="700" b="1" dirty="0" err="1">
                  <a:solidFill>
                    <a:schemeClr val="bg1"/>
                  </a:solidFill>
                  <a:latin typeface="Sitka Small" panose="02000505000000020004" pitchFamily="2" charset="0"/>
                </a:rPr>
                <a:t>Resveratrol</a:t>
              </a:r>
              <a:endParaRPr lang="es-MX" sz="700" b="1" dirty="0">
                <a:solidFill>
                  <a:schemeClr val="bg1"/>
                </a:solidFill>
                <a:latin typeface="Sitka Small" panose="02000505000000020004" pitchFamily="2" charset="0"/>
              </a:endParaRPr>
            </a:p>
          </p:txBody>
        </p:sp>
        <p:pic>
          <p:nvPicPr>
            <p:cNvPr id="14" name="Imagen 13"/>
            <p:cNvPicPr>
              <a:picLocks noChangeAspect="1"/>
            </p:cNvPicPr>
            <p:nvPr/>
          </p:nvPicPr>
          <p:blipFill>
            <a:blip r:embed="rId8"/>
            <a:stretch>
              <a:fillRect/>
            </a:stretch>
          </p:blipFill>
          <p:spPr>
            <a:xfrm>
              <a:off x="4978475" y="3952448"/>
              <a:ext cx="940890" cy="326197"/>
            </a:xfrm>
            <a:prstGeom prst="rect">
              <a:avLst/>
            </a:prstGeom>
            <a:ln>
              <a:noFill/>
            </a:ln>
          </p:spPr>
        </p:pic>
        <p:sp>
          <p:nvSpPr>
            <p:cNvPr id="15" name="Rectángulo 14"/>
            <p:cNvSpPr/>
            <p:nvPr/>
          </p:nvSpPr>
          <p:spPr>
            <a:xfrm>
              <a:off x="4164086" y="5485965"/>
              <a:ext cx="2484116" cy="5895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MX"/>
            </a:p>
          </p:txBody>
        </p:sp>
      </p:grpSp>
      <p:grpSp>
        <p:nvGrpSpPr>
          <p:cNvPr id="21" name="Grupo 20"/>
          <p:cNvGrpSpPr/>
          <p:nvPr/>
        </p:nvGrpSpPr>
        <p:grpSpPr>
          <a:xfrm>
            <a:off x="2791478" y="369823"/>
            <a:ext cx="3155376" cy="3725178"/>
            <a:chOff x="3834361" y="2400463"/>
            <a:chExt cx="3155376" cy="3725178"/>
          </a:xfrm>
        </p:grpSpPr>
        <p:grpSp>
          <p:nvGrpSpPr>
            <p:cNvPr id="22" name="Grupo 21"/>
            <p:cNvGrpSpPr/>
            <p:nvPr/>
          </p:nvGrpSpPr>
          <p:grpSpPr>
            <a:xfrm>
              <a:off x="3834361" y="2400463"/>
              <a:ext cx="3155376" cy="3725178"/>
              <a:chOff x="21578" y="750370"/>
              <a:chExt cx="3246983" cy="3986372"/>
            </a:xfrm>
          </p:grpSpPr>
          <p:pic>
            <p:nvPicPr>
              <p:cNvPr id="32" name="Imagen 31"/>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7338" b="89994" l="9918" r="89991"/>
                        </a14:imgEffect>
                      </a14:imgLayer>
                    </a14:imgProps>
                  </a:ext>
                  <a:ext uri="{28A0092B-C50C-407E-A947-70E740481C1C}">
                    <a14:useLocalDpi xmlns:a14="http://schemas.microsoft.com/office/drawing/2010/main" val="0"/>
                  </a:ext>
                </a:extLst>
              </a:blip>
              <a:srcRect t="8250" b="10949"/>
              <a:stretch/>
            </p:blipFill>
            <p:spPr>
              <a:xfrm>
                <a:off x="21578" y="750370"/>
                <a:ext cx="3246983" cy="3986372"/>
              </a:xfrm>
              <a:prstGeom prst="rect">
                <a:avLst/>
              </a:prstGeom>
            </p:spPr>
          </p:pic>
          <p:sp>
            <p:nvSpPr>
              <p:cNvPr id="33" name="Rectángulo redondeado 32"/>
              <p:cNvSpPr/>
              <p:nvPr/>
            </p:nvSpPr>
            <p:spPr>
              <a:xfrm>
                <a:off x="391343" y="3219195"/>
                <a:ext cx="2495300" cy="950975"/>
              </a:xfrm>
              <a:prstGeom prst="roundRect">
                <a:avLst>
                  <a:gd name="adj" fmla="val 6242"/>
                </a:avLst>
              </a:prstGeom>
              <a:blipFill dpi="0"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a:stretch>
                  <a:fillRect l="-1368" t="-145107" r="-2" b="-18833"/>
                </a:stretch>
              </a:blipFill>
              <a:ln>
                <a:noFill/>
              </a:ln>
              <a:scene3d>
                <a:camera prst="orthographicFront">
                  <a:rot lat="12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34" name="Rectángulo redondeado 33"/>
              <p:cNvSpPr/>
              <p:nvPr/>
            </p:nvSpPr>
            <p:spPr>
              <a:xfrm>
                <a:off x="405736" y="1824720"/>
                <a:ext cx="2480907" cy="1452391"/>
              </a:xfrm>
              <a:prstGeom prst="roundRect">
                <a:avLst>
                  <a:gd name="adj" fmla="val 6242"/>
                </a:avLst>
              </a:prstGeom>
              <a:blipFill dpi="0" rotWithShape="1">
                <a:blip r:embed="rId6">
                  <a:extLst>
                    <a:ext uri="{28A0092B-C50C-407E-A947-70E740481C1C}">
                      <a14:useLocalDpi xmlns:a14="http://schemas.microsoft.com/office/drawing/2010/main" val="0"/>
                    </a:ext>
                  </a:extLst>
                </a:blip>
                <a:srcRect/>
                <a:stretch>
                  <a:fillRect t="-1979" b="-82144"/>
                </a:stretch>
              </a:blipFill>
              <a:ln>
                <a:noFill/>
              </a:ln>
              <a:scene3d>
                <a:camera prst="orthographicFront">
                  <a:rot lat="12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23" name="CuadroTexto 22"/>
            <p:cNvSpPr txBox="1"/>
            <p:nvPr/>
          </p:nvSpPr>
          <p:spPr>
            <a:xfrm>
              <a:off x="4594294" y="3545427"/>
              <a:ext cx="938486" cy="369332"/>
            </a:xfrm>
            <a:prstGeom prst="rect">
              <a:avLst/>
            </a:prstGeom>
            <a:noFill/>
            <a:ln>
              <a:noFill/>
            </a:ln>
          </p:spPr>
          <p:txBody>
            <a:bodyPr wrap="square" rtlCol="0">
              <a:spAutoFit/>
            </a:bodyPr>
            <a:lstStyle/>
            <a:p>
              <a:r>
                <a:rPr lang="es-MX" dirty="0" smtClean="0"/>
                <a:t>26 cm</a:t>
              </a:r>
              <a:endParaRPr lang="es-MX" dirty="0"/>
            </a:p>
          </p:txBody>
        </p:sp>
        <p:sp>
          <p:nvSpPr>
            <p:cNvPr id="24" name="Rectángulo 23"/>
            <p:cNvSpPr/>
            <p:nvPr/>
          </p:nvSpPr>
          <p:spPr>
            <a:xfrm>
              <a:off x="4165474" y="3352800"/>
              <a:ext cx="2484115" cy="2403810"/>
            </a:xfrm>
            <a:prstGeom prst="rect">
              <a:avLst/>
            </a:prstGeom>
            <a:blipFill dpi="0" rotWithShape="1">
              <a:blip r:embed="rId7">
                <a:extLst>
                  <a:ext uri="{28A0092B-C50C-407E-A947-70E740481C1C}">
                    <a14:useLocalDpi xmlns:a14="http://schemas.microsoft.com/office/drawing/2010/main" val="0"/>
                  </a:ext>
                </a:extLst>
              </a:blip>
              <a:srcRect/>
              <a:stretch>
                <a:fillRect l="-169641" t="-6644" r="-148045"/>
              </a:stretch>
            </a:blip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MX"/>
            </a:p>
          </p:txBody>
        </p:sp>
        <p:sp>
          <p:nvSpPr>
            <p:cNvPr id="25" name="Rectángulo 24"/>
            <p:cNvSpPr/>
            <p:nvPr/>
          </p:nvSpPr>
          <p:spPr>
            <a:xfrm>
              <a:off x="4162855" y="3785868"/>
              <a:ext cx="2484116" cy="5895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MX"/>
            </a:p>
          </p:txBody>
        </p:sp>
        <p:sp>
          <p:nvSpPr>
            <p:cNvPr id="26" name="Rectángulo 25"/>
            <p:cNvSpPr/>
            <p:nvPr/>
          </p:nvSpPr>
          <p:spPr>
            <a:xfrm>
              <a:off x="4274138" y="3404420"/>
              <a:ext cx="2163577" cy="646331"/>
            </a:xfrm>
            <a:prstGeom prst="rect">
              <a:avLst/>
            </a:prstGeom>
            <a:noFill/>
            <a:ln>
              <a:noFill/>
            </a:ln>
          </p:spPr>
          <p:txBody>
            <a:bodyPr wrap="square" lIns="91440" tIns="45720" rIns="91440" bIns="45720">
              <a:spAutoFit/>
            </a:bodyPr>
            <a:lstStyle/>
            <a:p>
              <a:pPr algn="ctr"/>
              <a:r>
                <a:rPr lang="es-ES" sz="3600" b="1" dirty="0">
                  <a:ln w="9525">
                    <a:solidFill>
                      <a:srgbClr val="002060"/>
                    </a:solidFill>
                    <a:prstDash val="solid"/>
                  </a:ln>
                  <a:solidFill>
                    <a:srgbClr val="002060"/>
                  </a:solidFill>
                  <a:effectLst>
                    <a:glow rad="215900">
                      <a:schemeClr val="bg1"/>
                    </a:glow>
                    <a:outerShdw blurRad="12700" dist="38100" dir="2700000" algn="tl" rotWithShape="0">
                      <a:schemeClr val="accent5">
                        <a:lumMod val="60000"/>
                        <a:lumOff val="40000"/>
                      </a:schemeClr>
                    </a:outerShdw>
                  </a:effectLst>
                </a:rPr>
                <a:t>BRIUT</a:t>
              </a:r>
            </a:p>
          </p:txBody>
        </p:sp>
        <p:sp>
          <p:nvSpPr>
            <p:cNvPr id="27" name="Rectángulo 26"/>
            <p:cNvSpPr/>
            <p:nvPr/>
          </p:nvSpPr>
          <p:spPr>
            <a:xfrm>
              <a:off x="4215025" y="5260349"/>
              <a:ext cx="2271226" cy="261610"/>
            </a:xfrm>
            <a:prstGeom prst="rect">
              <a:avLst/>
            </a:prstGeom>
            <a:noFill/>
            <a:ln>
              <a:noFill/>
            </a:ln>
          </p:spPr>
          <p:txBody>
            <a:bodyPr wrap="square" lIns="91440" tIns="45720" rIns="91440" bIns="45720">
              <a:spAutoFit/>
            </a:bodyPr>
            <a:lstStyle/>
            <a:p>
              <a:pPr algn="ctr"/>
              <a:r>
                <a:rPr lang="es-ES" sz="1100" b="1" dirty="0">
                  <a:ln w="12700" cmpd="sng">
                    <a:solidFill>
                      <a:srgbClr val="002060"/>
                    </a:solidFill>
                    <a:prstDash val="solid"/>
                  </a:ln>
                  <a:solidFill>
                    <a:srgbClr val="002060"/>
                  </a:solidFill>
                  <a:latin typeface="Batang" panose="02030600000101010101" pitchFamily="18" charset="-127"/>
                  <a:ea typeface="Batang" panose="02030600000101010101" pitchFamily="18" charset="-127"/>
                  <a:cs typeface="Segoe UI Black" panose="020B0A02040204020203" pitchFamily="34" charset="0"/>
                </a:rPr>
                <a:t>Contenido Neto: 300 g</a:t>
              </a:r>
              <a:endParaRPr lang="es-MX" sz="1100" b="1" dirty="0">
                <a:ln w="12700" cmpd="sng">
                  <a:solidFill>
                    <a:srgbClr val="002060"/>
                  </a:solidFill>
                  <a:prstDash val="solid"/>
                </a:ln>
                <a:solidFill>
                  <a:srgbClr val="002060"/>
                </a:solidFill>
                <a:latin typeface="Batang" panose="02030600000101010101" pitchFamily="18" charset="-127"/>
                <a:ea typeface="Batang" panose="02030600000101010101" pitchFamily="18" charset="-127"/>
                <a:cs typeface="Segoe UI Black" panose="020B0A02040204020203" pitchFamily="34" charset="0"/>
              </a:endParaRPr>
            </a:p>
          </p:txBody>
        </p:sp>
        <p:sp>
          <p:nvSpPr>
            <p:cNvPr id="28" name="Rectángulo 27"/>
            <p:cNvSpPr/>
            <p:nvPr/>
          </p:nvSpPr>
          <p:spPr>
            <a:xfrm>
              <a:off x="4239717" y="4170742"/>
              <a:ext cx="2271226" cy="246221"/>
            </a:xfrm>
            <a:prstGeom prst="rect">
              <a:avLst/>
            </a:prstGeom>
            <a:noFill/>
            <a:ln>
              <a:noFill/>
            </a:ln>
          </p:spPr>
          <p:txBody>
            <a:bodyPr wrap="square" lIns="91440" tIns="45720" rIns="91440" bIns="45720">
              <a:spAutoFit/>
            </a:bodyPr>
            <a:lstStyle/>
            <a:p>
              <a:pPr algn="ctr"/>
              <a:r>
                <a:rPr lang="es-ES" sz="1000" dirty="0">
                  <a:ln w="12700" cmpd="sng">
                    <a:solidFill>
                      <a:srgbClr val="002060"/>
                    </a:solidFill>
                    <a:prstDash val="solid"/>
                  </a:ln>
                  <a:solidFill>
                    <a:srgbClr val="002060"/>
                  </a:solidFill>
                  <a:latin typeface="Sitka Small" panose="02000505000000020004" pitchFamily="2" charset="0"/>
                  <a:cs typeface="Arial" panose="020B0604020202020204" pitchFamily="34" charset="0"/>
                </a:rPr>
                <a:t>Suplemento Alimenticio</a:t>
              </a:r>
              <a:endParaRPr lang="es-MX" sz="1000" dirty="0">
                <a:ln w="12700" cmpd="sng">
                  <a:solidFill>
                    <a:srgbClr val="002060"/>
                  </a:solidFill>
                  <a:prstDash val="solid"/>
                </a:ln>
                <a:solidFill>
                  <a:srgbClr val="002060"/>
                </a:solidFill>
              </a:endParaRPr>
            </a:p>
          </p:txBody>
        </p:sp>
        <p:sp>
          <p:nvSpPr>
            <p:cNvPr id="29" name="CuadroTexto 28"/>
            <p:cNvSpPr txBox="1"/>
            <p:nvPr/>
          </p:nvSpPr>
          <p:spPr>
            <a:xfrm>
              <a:off x="4541697" y="4484498"/>
              <a:ext cx="1896018" cy="307777"/>
            </a:xfrm>
            <a:prstGeom prst="rect">
              <a:avLst/>
            </a:prstGeom>
            <a:noFill/>
            <a:ln>
              <a:noFill/>
            </a:ln>
          </p:spPr>
          <p:txBody>
            <a:bodyPr wrap="square" rtlCol="0">
              <a:spAutoFit/>
            </a:bodyPr>
            <a:lstStyle/>
            <a:p>
              <a:pPr algn="ctr"/>
              <a:r>
                <a:rPr lang="es-MX" sz="700" b="1" dirty="0">
                  <a:solidFill>
                    <a:schemeClr val="bg1"/>
                  </a:solidFill>
                  <a:latin typeface="Sitka Small" panose="02000505000000020004" pitchFamily="2" charset="0"/>
                </a:rPr>
                <a:t>Polvo para preparar Bebida con WPC, Cisteína y </a:t>
              </a:r>
              <a:r>
                <a:rPr lang="es-MX" sz="700" b="1" dirty="0" err="1">
                  <a:solidFill>
                    <a:schemeClr val="bg1"/>
                  </a:solidFill>
                  <a:latin typeface="Sitka Small" panose="02000505000000020004" pitchFamily="2" charset="0"/>
                </a:rPr>
                <a:t>Resveratrol</a:t>
              </a:r>
              <a:endParaRPr lang="es-MX" sz="700" b="1" dirty="0">
                <a:solidFill>
                  <a:schemeClr val="bg1"/>
                </a:solidFill>
                <a:latin typeface="Sitka Small" panose="02000505000000020004" pitchFamily="2" charset="0"/>
              </a:endParaRPr>
            </a:p>
          </p:txBody>
        </p:sp>
        <p:pic>
          <p:nvPicPr>
            <p:cNvPr id="30" name="Imagen 29"/>
            <p:cNvPicPr>
              <a:picLocks noChangeAspect="1"/>
            </p:cNvPicPr>
            <p:nvPr/>
          </p:nvPicPr>
          <p:blipFill>
            <a:blip r:embed="rId8"/>
            <a:stretch>
              <a:fillRect/>
            </a:stretch>
          </p:blipFill>
          <p:spPr>
            <a:xfrm>
              <a:off x="4978475" y="3952448"/>
              <a:ext cx="940890" cy="326197"/>
            </a:xfrm>
            <a:prstGeom prst="rect">
              <a:avLst/>
            </a:prstGeom>
            <a:ln>
              <a:noFill/>
            </a:ln>
          </p:spPr>
        </p:pic>
        <p:sp>
          <p:nvSpPr>
            <p:cNvPr id="31" name="Rectángulo 30"/>
            <p:cNvSpPr/>
            <p:nvPr/>
          </p:nvSpPr>
          <p:spPr>
            <a:xfrm>
              <a:off x="4164086" y="5485965"/>
              <a:ext cx="2484116" cy="5895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MX"/>
            </a:p>
          </p:txBody>
        </p:sp>
      </p:grpSp>
      <p:pic>
        <p:nvPicPr>
          <p:cNvPr id="35" name="Imagen 34"/>
          <p:cNvPicPr>
            <a:picLocks noChangeAspect="1"/>
          </p:cNvPicPr>
          <p:nvPr/>
        </p:nvPicPr>
        <p:blipFill>
          <a:blip r:embed="rId9"/>
          <a:stretch>
            <a:fillRect/>
          </a:stretch>
        </p:blipFill>
        <p:spPr>
          <a:xfrm>
            <a:off x="6650212" y="69543"/>
            <a:ext cx="2397819" cy="1274756"/>
          </a:xfrm>
          <a:prstGeom prst="rect">
            <a:avLst/>
          </a:prstGeom>
        </p:spPr>
      </p:pic>
    </p:spTree>
    <p:extLst>
      <p:ext uri="{BB962C8B-B14F-4D97-AF65-F5344CB8AC3E}">
        <p14:creationId xmlns:p14="http://schemas.microsoft.com/office/powerpoint/2010/main" val="888272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ppt_x</p:attrName>
                                        </p:attrNameLst>
                                      </p:cBhvr>
                                      <p:tavLst>
                                        <p:tav tm="0">
                                          <p:val>
                                            <p:strVal val="#ppt_x-#ppt_w*1.125000"/>
                                          </p:val>
                                        </p:tav>
                                        <p:tav tm="100000">
                                          <p:val>
                                            <p:strVal val="#ppt_x"/>
                                          </p:val>
                                        </p:tav>
                                      </p:tavLst>
                                    </p:anim>
                                    <p:animEffect transition="in" filter="wipe(right)">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2"/>
          <a:stretch>
            <a:fillRect/>
          </a:stretch>
        </p:blipFill>
        <p:spPr>
          <a:xfrm>
            <a:off x="868955" y="478652"/>
            <a:ext cx="2034084" cy="1545904"/>
          </a:xfrm>
          <a:prstGeom prst="ellipse">
            <a:avLst/>
          </a:prstGeom>
          <a:ln>
            <a:noFill/>
          </a:ln>
          <a:effectLst>
            <a:softEdge rad="112500"/>
          </a:effectLst>
        </p:spPr>
      </p:pic>
      <p:pic>
        <p:nvPicPr>
          <p:cNvPr id="8" name="Imagen 7"/>
          <p:cNvPicPr>
            <a:picLocks noChangeAspect="1"/>
          </p:cNvPicPr>
          <p:nvPr/>
        </p:nvPicPr>
        <p:blipFill rotWithShape="1">
          <a:blip r:embed="rId3"/>
          <a:srcRect r="21900"/>
          <a:stretch/>
        </p:blipFill>
        <p:spPr>
          <a:xfrm>
            <a:off x="4741486" y="99387"/>
            <a:ext cx="2110076" cy="1659711"/>
          </a:xfrm>
          <a:prstGeom prst="ellipse">
            <a:avLst/>
          </a:prstGeom>
          <a:ln>
            <a:noFill/>
          </a:ln>
          <a:effectLst>
            <a:softEdge rad="112500"/>
          </a:effectLst>
        </p:spPr>
      </p:pic>
      <p:pic>
        <p:nvPicPr>
          <p:cNvPr id="9" name="Imagen 8"/>
          <p:cNvPicPr>
            <a:picLocks noChangeAspect="1"/>
          </p:cNvPicPr>
          <p:nvPr/>
        </p:nvPicPr>
        <p:blipFill>
          <a:blip r:embed="rId4"/>
          <a:stretch>
            <a:fillRect/>
          </a:stretch>
        </p:blipFill>
        <p:spPr>
          <a:xfrm>
            <a:off x="1369173" y="5167293"/>
            <a:ext cx="2089136" cy="1566852"/>
          </a:xfrm>
          <a:prstGeom prst="ellipse">
            <a:avLst/>
          </a:prstGeom>
          <a:ln>
            <a:noFill/>
          </a:ln>
          <a:effectLst>
            <a:softEdge rad="112500"/>
          </a:effectLst>
        </p:spPr>
      </p:pic>
      <p:pic>
        <p:nvPicPr>
          <p:cNvPr id="10" name="Imagen 9"/>
          <p:cNvPicPr>
            <a:picLocks noChangeAspect="1"/>
          </p:cNvPicPr>
          <p:nvPr/>
        </p:nvPicPr>
        <p:blipFill>
          <a:blip r:embed="rId5"/>
          <a:stretch>
            <a:fillRect/>
          </a:stretch>
        </p:blipFill>
        <p:spPr>
          <a:xfrm>
            <a:off x="6964718" y="2316792"/>
            <a:ext cx="1768806" cy="1521112"/>
          </a:xfrm>
          <a:prstGeom prst="ellipse">
            <a:avLst/>
          </a:prstGeom>
          <a:ln>
            <a:noFill/>
          </a:ln>
          <a:effectLst>
            <a:softEdge rad="112500"/>
          </a:effectLst>
        </p:spPr>
      </p:pic>
      <p:pic>
        <p:nvPicPr>
          <p:cNvPr id="11" name="Imagen 10"/>
          <p:cNvPicPr>
            <a:picLocks noChangeAspect="1"/>
          </p:cNvPicPr>
          <p:nvPr/>
        </p:nvPicPr>
        <p:blipFill>
          <a:blip r:embed="rId6"/>
          <a:stretch>
            <a:fillRect/>
          </a:stretch>
        </p:blipFill>
        <p:spPr>
          <a:xfrm>
            <a:off x="6346588" y="5069255"/>
            <a:ext cx="2057211" cy="1536479"/>
          </a:xfrm>
          <a:prstGeom prst="ellipse">
            <a:avLst/>
          </a:prstGeom>
          <a:ln>
            <a:noFill/>
          </a:ln>
          <a:effectLst>
            <a:softEdge rad="112500"/>
          </a:effectLst>
        </p:spPr>
      </p:pic>
      <p:sp>
        <p:nvSpPr>
          <p:cNvPr id="2" name="Llamada de flecha cuádruple 1"/>
          <p:cNvSpPr/>
          <p:nvPr/>
        </p:nvSpPr>
        <p:spPr>
          <a:xfrm rot="1892799">
            <a:off x="1671650" y="992894"/>
            <a:ext cx="5731098" cy="4752303"/>
          </a:xfrm>
          <a:prstGeom prst="quadArrowCallout">
            <a:avLst>
              <a:gd name="adj1" fmla="val 4506"/>
              <a:gd name="adj2" fmla="val 18515"/>
              <a:gd name="adj3" fmla="val 18515"/>
              <a:gd name="adj4" fmla="val 319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 name="Imagen 3"/>
          <p:cNvPicPr>
            <a:picLocks noChangeAspect="1"/>
          </p:cNvPicPr>
          <p:nvPr/>
        </p:nvPicPr>
        <p:blipFill>
          <a:blip r:embed="rId7"/>
          <a:stretch>
            <a:fillRect/>
          </a:stretch>
        </p:blipFill>
        <p:spPr>
          <a:xfrm>
            <a:off x="2903039" y="2079605"/>
            <a:ext cx="3169566" cy="2501909"/>
          </a:xfrm>
          <a:prstGeom prst="ellipse">
            <a:avLst/>
          </a:prstGeom>
          <a:ln w="9525" cap="rnd">
            <a:solidFill>
              <a:schemeClr val="accent1">
                <a:lumMod val="60000"/>
                <a:lumOff val="4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Imagen 11"/>
          <p:cNvPicPr>
            <a:picLocks noChangeAspect="1"/>
          </p:cNvPicPr>
          <p:nvPr/>
        </p:nvPicPr>
        <p:blipFill>
          <a:blip r:embed="rId8"/>
          <a:stretch>
            <a:fillRect/>
          </a:stretch>
        </p:blipFill>
        <p:spPr>
          <a:xfrm>
            <a:off x="6650212" y="69543"/>
            <a:ext cx="2397819" cy="1274756"/>
          </a:xfrm>
          <a:prstGeom prst="rect">
            <a:avLst/>
          </a:prstGeom>
        </p:spPr>
      </p:pic>
    </p:spTree>
    <p:extLst>
      <p:ext uri="{BB962C8B-B14F-4D97-AF65-F5344CB8AC3E}">
        <p14:creationId xmlns:p14="http://schemas.microsoft.com/office/powerpoint/2010/main" val="353447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right)">
                                      <p:cBhvr>
                                        <p:cTn id="8" dur="500"/>
                                        <p:tgtEl>
                                          <p:spTgt spid="7"/>
                                        </p:tgtEl>
                                      </p:cBhvr>
                                    </p:animEffect>
                                  </p:childTnLst>
                                </p:cTn>
                              </p:par>
                              <p:par>
                                <p:cTn id="9" presetID="12" presetClass="entr" presetSubtype="8"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ppt_x</p:attrName>
                                        </p:attrNameLst>
                                      </p:cBhvr>
                                      <p:tavLst>
                                        <p:tav tm="0">
                                          <p:val>
                                            <p:strVal val="#ppt_x-#ppt_w*1.125000"/>
                                          </p:val>
                                        </p:tav>
                                        <p:tav tm="100000">
                                          <p:val>
                                            <p:strVal val="#ppt_x"/>
                                          </p:val>
                                        </p:tav>
                                      </p:tavLst>
                                    </p:anim>
                                    <p:animEffect transition="in" filter="wipe(right)">
                                      <p:cBhvr>
                                        <p:cTn id="12" dur="500"/>
                                        <p:tgtEl>
                                          <p:spTgt spid="8"/>
                                        </p:tgtEl>
                                      </p:cBhvr>
                                    </p:animEffect>
                                  </p:childTnLst>
                                </p:cTn>
                              </p:par>
                              <p:par>
                                <p:cTn id="13" presetID="12" presetClass="entr" presetSubtype="8"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p:tgtEl>
                                          <p:spTgt spid="9"/>
                                        </p:tgtEl>
                                        <p:attrNameLst>
                                          <p:attrName>ppt_x</p:attrName>
                                        </p:attrNameLst>
                                      </p:cBhvr>
                                      <p:tavLst>
                                        <p:tav tm="0">
                                          <p:val>
                                            <p:strVal val="#ppt_x-#ppt_w*1.125000"/>
                                          </p:val>
                                        </p:tav>
                                        <p:tav tm="100000">
                                          <p:val>
                                            <p:strVal val="#ppt_x"/>
                                          </p:val>
                                        </p:tav>
                                      </p:tavLst>
                                    </p:anim>
                                    <p:animEffect transition="in" filter="wipe(right)">
                                      <p:cBhvr>
                                        <p:cTn id="16" dur="500"/>
                                        <p:tgtEl>
                                          <p:spTgt spid="9"/>
                                        </p:tgtEl>
                                      </p:cBhvr>
                                    </p:animEffect>
                                  </p:childTnLst>
                                </p:cTn>
                              </p:par>
                              <p:par>
                                <p:cTn id="17" presetID="12" presetClass="entr" presetSubtype="8"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p:tgtEl>
                                          <p:spTgt spid="10"/>
                                        </p:tgtEl>
                                        <p:attrNameLst>
                                          <p:attrName>ppt_x</p:attrName>
                                        </p:attrNameLst>
                                      </p:cBhvr>
                                      <p:tavLst>
                                        <p:tav tm="0">
                                          <p:val>
                                            <p:strVal val="#ppt_x-#ppt_w*1.125000"/>
                                          </p:val>
                                        </p:tav>
                                        <p:tav tm="100000">
                                          <p:val>
                                            <p:strVal val="#ppt_x"/>
                                          </p:val>
                                        </p:tav>
                                      </p:tavLst>
                                    </p:anim>
                                    <p:animEffect transition="in" filter="wipe(right)">
                                      <p:cBhvr>
                                        <p:cTn id="20" dur="500"/>
                                        <p:tgtEl>
                                          <p:spTgt spid="10"/>
                                        </p:tgtEl>
                                      </p:cBhvr>
                                    </p:animEffect>
                                  </p:childTnLst>
                                </p:cTn>
                              </p:par>
                              <p:par>
                                <p:cTn id="21" presetID="12" presetClass="entr" presetSubtype="8"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p:tgtEl>
                                          <p:spTgt spid="11"/>
                                        </p:tgtEl>
                                        <p:attrNameLst>
                                          <p:attrName>ppt_x</p:attrName>
                                        </p:attrNameLst>
                                      </p:cBhvr>
                                      <p:tavLst>
                                        <p:tav tm="0">
                                          <p:val>
                                            <p:strVal val="#ppt_x-#ppt_w*1.125000"/>
                                          </p:val>
                                        </p:tav>
                                        <p:tav tm="100000">
                                          <p:val>
                                            <p:strVal val="#ppt_x"/>
                                          </p:val>
                                        </p:tav>
                                      </p:tavLst>
                                    </p:anim>
                                    <p:animEffect transition="in" filter="wipe(right)">
                                      <p:cBhvr>
                                        <p:cTn id="24" dur="500"/>
                                        <p:tgtEl>
                                          <p:spTgt spid="11"/>
                                        </p:tgtEl>
                                      </p:cBhvr>
                                    </p:animEffect>
                                  </p:childTnLst>
                                </p:cTn>
                              </p:par>
                              <p:par>
                                <p:cTn id="25" presetID="12" presetClass="entr" presetSubtype="8"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p:tgtEl>
                                          <p:spTgt spid="2"/>
                                        </p:tgtEl>
                                        <p:attrNameLst>
                                          <p:attrName>ppt_x</p:attrName>
                                        </p:attrNameLst>
                                      </p:cBhvr>
                                      <p:tavLst>
                                        <p:tav tm="0">
                                          <p:val>
                                            <p:strVal val="#ppt_x-#ppt_w*1.125000"/>
                                          </p:val>
                                        </p:tav>
                                        <p:tav tm="100000">
                                          <p:val>
                                            <p:strVal val="#ppt_x"/>
                                          </p:val>
                                        </p:tav>
                                      </p:tavLst>
                                    </p:anim>
                                    <p:animEffect transition="in" filter="wipe(right)">
                                      <p:cBhvr>
                                        <p:cTn id="28" dur="500"/>
                                        <p:tgtEl>
                                          <p:spTgt spid="2"/>
                                        </p:tgtEl>
                                      </p:cBhvr>
                                    </p:animEffect>
                                  </p:childTnLst>
                                </p:cTn>
                              </p:par>
                              <p:par>
                                <p:cTn id="29" presetID="12" presetClass="entr" presetSubtype="8"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p:tgtEl>
                                          <p:spTgt spid="4"/>
                                        </p:tgtEl>
                                        <p:attrNameLst>
                                          <p:attrName>ppt_x</p:attrName>
                                        </p:attrNameLst>
                                      </p:cBhvr>
                                      <p:tavLst>
                                        <p:tav tm="0">
                                          <p:val>
                                            <p:strVal val="#ppt_x-#ppt_w*1.125000"/>
                                          </p:val>
                                        </p:tav>
                                        <p:tav tm="100000">
                                          <p:val>
                                            <p:strVal val="#ppt_x"/>
                                          </p:val>
                                        </p:tav>
                                      </p:tavLst>
                                    </p:anim>
                                    <p:animEffect transition="in" filter="wipe(right)">
                                      <p:cBhvr>
                                        <p:cTn id="32" dur="500"/>
                                        <p:tgtEl>
                                          <p:spTgt spid="4"/>
                                        </p:tgtEl>
                                      </p:cBhvr>
                                    </p:animEffect>
                                  </p:childTnLst>
                                </p:cTn>
                              </p:par>
                              <p:par>
                                <p:cTn id="33" presetID="12" presetClass="entr" presetSubtype="8"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p:tgtEl>
                                          <p:spTgt spid="12"/>
                                        </p:tgtEl>
                                        <p:attrNameLst>
                                          <p:attrName>ppt_x</p:attrName>
                                        </p:attrNameLst>
                                      </p:cBhvr>
                                      <p:tavLst>
                                        <p:tav tm="0">
                                          <p:val>
                                            <p:strVal val="#ppt_x-#ppt_w*1.125000"/>
                                          </p:val>
                                        </p:tav>
                                        <p:tav tm="100000">
                                          <p:val>
                                            <p:strVal val="#ppt_x"/>
                                          </p:val>
                                        </p:tav>
                                      </p:tavLst>
                                    </p:anim>
                                    <p:animEffect transition="in" filter="wipe(right)">
                                      <p:cBhvr>
                                        <p:cTn id="3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014506" y="185647"/>
            <a:ext cx="5114987" cy="6486706"/>
          </a:xfrm>
          <a:prstGeom prst="rect">
            <a:avLst/>
          </a:prstGeom>
        </p:spPr>
      </p:pic>
      <p:pic>
        <p:nvPicPr>
          <p:cNvPr id="3" name="Imagen 2"/>
          <p:cNvPicPr>
            <a:picLocks noChangeAspect="1"/>
          </p:cNvPicPr>
          <p:nvPr/>
        </p:nvPicPr>
        <p:blipFill>
          <a:blip r:embed="rId3"/>
          <a:stretch>
            <a:fillRect/>
          </a:stretch>
        </p:blipFill>
        <p:spPr>
          <a:xfrm>
            <a:off x="6650212" y="69543"/>
            <a:ext cx="2397819" cy="1274756"/>
          </a:xfrm>
          <a:prstGeom prst="rect">
            <a:avLst/>
          </a:prstGeom>
        </p:spPr>
      </p:pic>
    </p:spTree>
    <p:extLst>
      <p:ext uri="{BB962C8B-B14F-4D97-AF65-F5344CB8AC3E}">
        <p14:creationId xmlns:p14="http://schemas.microsoft.com/office/powerpoint/2010/main" val="2274901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572281" y="1139828"/>
            <a:ext cx="8571719" cy="5840474"/>
          </a:xfrm>
          <a:prstGeom prst="rect">
            <a:avLst/>
          </a:prstGeom>
        </p:spPr>
      </p:pic>
      <p:pic>
        <p:nvPicPr>
          <p:cNvPr id="3" name="Imagen 2"/>
          <p:cNvPicPr>
            <a:picLocks noChangeAspect="1"/>
          </p:cNvPicPr>
          <p:nvPr/>
        </p:nvPicPr>
        <p:blipFill>
          <a:blip r:embed="rId3"/>
          <a:stretch>
            <a:fillRect/>
          </a:stretch>
        </p:blipFill>
        <p:spPr>
          <a:xfrm>
            <a:off x="6650212" y="69543"/>
            <a:ext cx="2397819" cy="1274756"/>
          </a:xfrm>
          <a:prstGeom prst="rect">
            <a:avLst/>
          </a:prstGeom>
        </p:spPr>
      </p:pic>
    </p:spTree>
    <p:extLst>
      <p:ext uri="{BB962C8B-B14F-4D97-AF65-F5344CB8AC3E}">
        <p14:creationId xmlns:p14="http://schemas.microsoft.com/office/powerpoint/2010/main" val="1184458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circle(in)">
                                      <p:cBhvr>
                                        <p:cTn id="10"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614573" y="69543"/>
            <a:ext cx="5035639" cy="6561094"/>
          </a:xfrm>
          <a:prstGeom prst="rect">
            <a:avLst/>
          </a:prstGeom>
        </p:spPr>
      </p:pic>
      <p:pic>
        <p:nvPicPr>
          <p:cNvPr id="3" name="Imagen 2"/>
          <p:cNvPicPr>
            <a:picLocks noChangeAspect="1"/>
          </p:cNvPicPr>
          <p:nvPr/>
        </p:nvPicPr>
        <p:blipFill>
          <a:blip r:embed="rId3"/>
          <a:stretch>
            <a:fillRect/>
          </a:stretch>
        </p:blipFill>
        <p:spPr>
          <a:xfrm>
            <a:off x="6650212" y="69543"/>
            <a:ext cx="2397819" cy="1274756"/>
          </a:xfrm>
          <a:prstGeom prst="rect">
            <a:avLst/>
          </a:prstGeom>
        </p:spPr>
      </p:pic>
    </p:spTree>
    <p:extLst>
      <p:ext uri="{BB962C8B-B14F-4D97-AF65-F5344CB8AC3E}">
        <p14:creationId xmlns:p14="http://schemas.microsoft.com/office/powerpoint/2010/main" val="2968224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055541" y="1274756"/>
            <a:ext cx="7225576" cy="5351392"/>
          </a:xfrm>
          <a:prstGeom prst="rect">
            <a:avLst/>
          </a:prstGeom>
        </p:spPr>
      </p:pic>
      <p:pic>
        <p:nvPicPr>
          <p:cNvPr id="3" name="Imagen 2"/>
          <p:cNvPicPr>
            <a:picLocks noChangeAspect="1"/>
          </p:cNvPicPr>
          <p:nvPr/>
        </p:nvPicPr>
        <p:blipFill>
          <a:blip r:embed="rId3"/>
          <a:stretch>
            <a:fillRect/>
          </a:stretch>
        </p:blipFill>
        <p:spPr>
          <a:xfrm>
            <a:off x="6746181" y="0"/>
            <a:ext cx="2397819" cy="1274756"/>
          </a:xfrm>
          <a:prstGeom prst="rect">
            <a:avLst/>
          </a:prstGeom>
        </p:spPr>
      </p:pic>
    </p:spTree>
    <p:extLst>
      <p:ext uri="{BB962C8B-B14F-4D97-AF65-F5344CB8AC3E}">
        <p14:creationId xmlns:p14="http://schemas.microsoft.com/office/powerpoint/2010/main" val="1662360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left)">
                                      <p:cBhvr>
                                        <p:cTn id="8" dur="500"/>
                                        <p:tgtEl>
                                          <p:spTgt spid="2"/>
                                        </p:tgtEl>
                                      </p:cBhvr>
                                    </p:animEffect>
                                  </p:childTnLst>
                                </p:cTn>
                              </p:par>
                              <p:par>
                                <p:cTn id="9" presetID="12" presetClass="entr" presetSubtype="2"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p:tgtEl>
                                          <p:spTgt spid="3"/>
                                        </p:tgtEl>
                                        <p:attrNameLst>
                                          <p:attrName>ppt_x</p:attrName>
                                        </p:attrNameLst>
                                      </p:cBhvr>
                                      <p:tavLst>
                                        <p:tav tm="0">
                                          <p:val>
                                            <p:strVal val="#ppt_x+#ppt_w*1.125000"/>
                                          </p:val>
                                        </p:tav>
                                        <p:tav tm="100000">
                                          <p:val>
                                            <p:strVal val="#ppt_x"/>
                                          </p:val>
                                        </p:tav>
                                      </p:tavLst>
                                    </p:anim>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ersonalizado 8">
      <a:dk1>
        <a:sysClr val="windowText" lastClr="000000"/>
      </a:dk1>
      <a:lt1>
        <a:sysClr val="window" lastClr="FFFFFF"/>
      </a:lt1>
      <a:dk2>
        <a:srgbClr val="212121"/>
      </a:dk2>
      <a:lt2>
        <a:srgbClr val="EBEBEB"/>
      </a:lt2>
      <a:accent1>
        <a:srgbClr val="002060"/>
      </a:accent1>
      <a:accent2>
        <a:srgbClr val="1161C4"/>
      </a:accent2>
      <a:accent3>
        <a:srgbClr val="0F56AB"/>
      </a:accent3>
      <a:accent4>
        <a:srgbClr val="0B4183"/>
      </a:accent4>
      <a:accent5>
        <a:srgbClr val="002060"/>
      </a:accent5>
      <a:accent6>
        <a:srgbClr val="0B4183"/>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1312</TotalTime>
  <Words>929</Words>
  <Application>Microsoft Office PowerPoint</Application>
  <PresentationFormat>Presentación en pantalla (4:3)</PresentationFormat>
  <Paragraphs>133</Paragraphs>
  <Slides>44</Slides>
  <Notes>0</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44</vt:i4>
      </vt:variant>
    </vt:vector>
  </HeadingPairs>
  <TitlesOfParts>
    <vt:vector size="55" baseType="lpstr">
      <vt:lpstr>Arial Unicode MS</vt:lpstr>
      <vt:lpstr>Batang</vt:lpstr>
      <vt:lpstr>Arial</vt:lpstr>
      <vt:lpstr>Arial Black</vt:lpstr>
      <vt:lpstr>Bookman Old Style</vt:lpstr>
      <vt:lpstr>Corbel</vt:lpstr>
      <vt:lpstr>Gabriola</vt:lpstr>
      <vt:lpstr>Segoe UI Black</vt:lpstr>
      <vt:lpstr>Sitka Small</vt:lpstr>
      <vt:lpstr>Wingdings</vt:lpstr>
      <vt:lpstr>Parallax</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RESVERATROL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Avila</dc:creator>
  <cp:lastModifiedBy>luis avila</cp:lastModifiedBy>
  <cp:revision>76</cp:revision>
  <dcterms:created xsi:type="dcterms:W3CDTF">2015-06-13T13:29:36Z</dcterms:created>
  <dcterms:modified xsi:type="dcterms:W3CDTF">2016-03-31T05:43:45Z</dcterms:modified>
</cp:coreProperties>
</file>